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1" r:id="rId3"/>
    <p:sldId id="265" r:id="rId4"/>
    <p:sldId id="270" r:id="rId5"/>
    <p:sldId id="272" r:id="rId6"/>
    <p:sldId id="273" r:id="rId7"/>
    <p:sldId id="280" r:id="rId8"/>
    <p:sldId id="279" r:id="rId9"/>
    <p:sldId id="276" r:id="rId10"/>
    <p:sldId id="277" r:id="rId11"/>
    <p:sldId id="278" r:id="rId12"/>
    <p:sldId id="282" r:id="rId13"/>
    <p:sldId id="281" r:id="rId1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rnekke, Isabel" initials="WI" lastIdx="14" clrIdx="0">
    <p:extLst>
      <p:ext uri="{19B8F6BF-5375-455C-9EA6-DF929625EA0E}">
        <p15:presenceInfo xmlns:p15="http://schemas.microsoft.com/office/powerpoint/2012/main" userId="S-1-5-21-1482476501-630328440-682003330-89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2" autoAdjust="0"/>
    <p:restoredTop sz="94660"/>
  </p:normalViewPr>
  <p:slideViewPr>
    <p:cSldViewPr snapToGrid="0">
      <p:cViewPr varScale="1">
        <p:scale>
          <a:sx n="87" d="100"/>
          <a:sy n="87" d="100"/>
        </p:scale>
        <p:origin x="26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FDA275-9573-4267-BCD0-4320146F951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164EE42-23AB-431D-B8CA-306BBF3B12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996DE94D-8051-4D6B-8907-49259E905E1E}"/>
              </a:ext>
            </a:extLst>
          </p:cNvPr>
          <p:cNvSpPr>
            <a:spLocks noGrp="1"/>
          </p:cNvSpPr>
          <p:nvPr>
            <p:ph type="dt" sz="half" idx="10"/>
          </p:nvPr>
        </p:nvSpPr>
        <p:spPr/>
        <p:txBody>
          <a:bodyPr/>
          <a:lstStyle/>
          <a:p>
            <a:fld id="{3CB11098-04C9-4846-99DF-74105FA0C2E6}" type="datetimeFigureOut">
              <a:rPr lang="de-DE" smtClean="0"/>
              <a:t>16.11.2023</a:t>
            </a:fld>
            <a:endParaRPr lang="de-DE"/>
          </a:p>
        </p:txBody>
      </p:sp>
      <p:sp>
        <p:nvSpPr>
          <p:cNvPr id="5" name="Fußzeilenplatzhalter 4">
            <a:extLst>
              <a:ext uri="{FF2B5EF4-FFF2-40B4-BE49-F238E27FC236}">
                <a16:creationId xmlns:a16="http://schemas.microsoft.com/office/drawing/2014/main" id="{8A36223E-6F95-4235-BC89-11B0C489441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7B3D640-1443-4DBF-9AC0-8E61DEFE9F73}"/>
              </a:ext>
            </a:extLst>
          </p:cNvPr>
          <p:cNvSpPr>
            <a:spLocks noGrp="1"/>
          </p:cNvSpPr>
          <p:nvPr>
            <p:ph type="sldNum" sz="quarter" idx="12"/>
          </p:nvPr>
        </p:nvSpPr>
        <p:spPr/>
        <p:txBody>
          <a:bodyPr/>
          <a:lstStyle/>
          <a:p>
            <a:fld id="{C23A8FEB-E9C9-45E7-941D-0D49FD308DDA}" type="slidenum">
              <a:rPr lang="de-DE" smtClean="0"/>
              <a:t>‹Nr.›</a:t>
            </a:fld>
            <a:endParaRPr lang="de-DE"/>
          </a:p>
        </p:txBody>
      </p:sp>
    </p:spTree>
    <p:extLst>
      <p:ext uri="{BB962C8B-B14F-4D97-AF65-F5344CB8AC3E}">
        <p14:creationId xmlns:p14="http://schemas.microsoft.com/office/powerpoint/2010/main" val="2677624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9FA8E-DAFD-4C7F-9309-F98AFB4C47DA}"/>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ABE09A8C-293E-4D1B-A158-6EAFC7789A2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B88B143-EF9F-4632-8240-C4B4CCB8E775}"/>
              </a:ext>
            </a:extLst>
          </p:cNvPr>
          <p:cNvSpPr>
            <a:spLocks noGrp="1"/>
          </p:cNvSpPr>
          <p:nvPr>
            <p:ph type="dt" sz="half" idx="10"/>
          </p:nvPr>
        </p:nvSpPr>
        <p:spPr/>
        <p:txBody>
          <a:bodyPr/>
          <a:lstStyle/>
          <a:p>
            <a:fld id="{3CB11098-04C9-4846-99DF-74105FA0C2E6}" type="datetimeFigureOut">
              <a:rPr lang="de-DE" smtClean="0"/>
              <a:t>16.11.2023</a:t>
            </a:fld>
            <a:endParaRPr lang="de-DE"/>
          </a:p>
        </p:txBody>
      </p:sp>
      <p:sp>
        <p:nvSpPr>
          <p:cNvPr id="5" name="Fußzeilenplatzhalter 4">
            <a:extLst>
              <a:ext uri="{FF2B5EF4-FFF2-40B4-BE49-F238E27FC236}">
                <a16:creationId xmlns:a16="http://schemas.microsoft.com/office/drawing/2014/main" id="{47B136D2-84A4-4481-9129-78FC03538C2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FAE054D-0F01-4D39-BC92-B58F954733D4}"/>
              </a:ext>
            </a:extLst>
          </p:cNvPr>
          <p:cNvSpPr>
            <a:spLocks noGrp="1"/>
          </p:cNvSpPr>
          <p:nvPr>
            <p:ph type="sldNum" sz="quarter" idx="12"/>
          </p:nvPr>
        </p:nvSpPr>
        <p:spPr/>
        <p:txBody>
          <a:bodyPr/>
          <a:lstStyle/>
          <a:p>
            <a:fld id="{C23A8FEB-E9C9-45E7-941D-0D49FD308DDA}" type="slidenum">
              <a:rPr lang="de-DE" smtClean="0"/>
              <a:t>‹Nr.›</a:t>
            </a:fld>
            <a:endParaRPr lang="de-DE"/>
          </a:p>
        </p:txBody>
      </p:sp>
    </p:spTree>
    <p:extLst>
      <p:ext uri="{BB962C8B-B14F-4D97-AF65-F5344CB8AC3E}">
        <p14:creationId xmlns:p14="http://schemas.microsoft.com/office/powerpoint/2010/main" val="577369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DF202DA-130A-4DD7-8A9E-39732F87232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4096989-09B9-4A26-AF8A-3392B529541D}"/>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FD4CCDF-4578-44D9-9964-2CD44F254AFD}"/>
              </a:ext>
            </a:extLst>
          </p:cNvPr>
          <p:cNvSpPr>
            <a:spLocks noGrp="1"/>
          </p:cNvSpPr>
          <p:nvPr>
            <p:ph type="dt" sz="half" idx="10"/>
          </p:nvPr>
        </p:nvSpPr>
        <p:spPr/>
        <p:txBody>
          <a:bodyPr/>
          <a:lstStyle/>
          <a:p>
            <a:fld id="{3CB11098-04C9-4846-99DF-74105FA0C2E6}" type="datetimeFigureOut">
              <a:rPr lang="de-DE" smtClean="0"/>
              <a:t>16.11.2023</a:t>
            </a:fld>
            <a:endParaRPr lang="de-DE"/>
          </a:p>
        </p:txBody>
      </p:sp>
      <p:sp>
        <p:nvSpPr>
          <p:cNvPr id="5" name="Fußzeilenplatzhalter 4">
            <a:extLst>
              <a:ext uri="{FF2B5EF4-FFF2-40B4-BE49-F238E27FC236}">
                <a16:creationId xmlns:a16="http://schemas.microsoft.com/office/drawing/2014/main" id="{84C58B09-ADA4-40C3-9688-3488CD41F80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70004C1-B360-4505-9D3E-6E12D0D28205}"/>
              </a:ext>
            </a:extLst>
          </p:cNvPr>
          <p:cNvSpPr>
            <a:spLocks noGrp="1"/>
          </p:cNvSpPr>
          <p:nvPr>
            <p:ph type="sldNum" sz="quarter" idx="12"/>
          </p:nvPr>
        </p:nvSpPr>
        <p:spPr/>
        <p:txBody>
          <a:bodyPr/>
          <a:lstStyle/>
          <a:p>
            <a:fld id="{C23A8FEB-E9C9-45E7-941D-0D49FD308DDA}" type="slidenum">
              <a:rPr lang="de-DE" smtClean="0"/>
              <a:t>‹Nr.›</a:t>
            </a:fld>
            <a:endParaRPr lang="de-DE"/>
          </a:p>
        </p:txBody>
      </p:sp>
    </p:spTree>
    <p:extLst>
      <p:ext uri="{BB962C8B-B14F-4D97-AF65-F5344CB8AC3E}">
        <p14:creationId xmlns:p14="http://schemas.microsoft.com/office/powerpoint/2010/main" val="1259599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73B4BE-083B-4F27-B83F-FBFA97839CB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1D8F83F-D2C4-42CE-8BBB-9969A32583D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04894A0-495E-4E9A-9182-F40B1E88354A}"/>
              </a:ext>
            </a:extLst>
          </p:cNvPr>
          <p:cNvSpPr>
            <a:spLocks noGrp="1"/>
          </p:cNvSpPr>
          <p:nvPr>
            <p:ph type="dt" sz="half" idx="10"/>
          </p:nvPr>
        </p:nvSpPr>
        <p:spPr/>
        <p:txBody>
          <a:bodyPr/>
          <a:lstStyle/>
          <a:p>
            <a:fld id="{3CB11098-04C9-4846-99DF-74105FA0C2E6}" type="datetimeFigureOut">
              <a:rPr lang="de-DE" smtClean="0"/>
              <a:t>16.11.2023</a:t>
            </a:fld>
            <a:endParaRPr lang="de-DE"/>
          </a:p>
        </p:txBody>
      </p:sp>
      <p:sp>
        <p:nvSpPr>
          <p:cNvPr id="5" name="Fußzeilenplatzhalter 4">
            <a:extLst>
              <a:ext uri="{FF2B5EF4-FFF2-40B4-BE49-F238E27FC236}">
                <a16:creationId xmlns:a16="http://schemas.microsoft.com/office/drawing/2014/main" id="{3A7E7CC8-F5BB-43B1-8612-1425E12761F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D6B013C-B9C6-4146-8B80-241FB616A5FA}"/>
              </a:ext>
            </a:extLst>
          </p:cNvPr>
          <p:cNvSpPr>
            <a:spLocks noGrp="1"/>
          </p:cNvSpPr>
          <p:nvPr>
            <p:ph type="sldNum" sz="quarter" idx="12"/>
          </p:nvPr>
        </p:nvSpPr>
        <p:spPr/>
        <p:txBody>
          <a:bodyPr/>
          <a:lstStyle/>
          <a:p>
            <a:fld id="{C23A8FEB-E9C9-45E7-941D-0D49FD308DDA}" type="slidenum">
              <a:rPr lang="de-DE" smtClean="0"/>
              <a:t>‹Nr.›</a:t>
            </a:fld>
            <a:endParaRPr lang="de-DE"/>
          </a:p>
        </p:txBody>
      </p:sp>
    </p:spTree>
    <p:extLst>
      <p:ext uri="{BB962C8B-B14F-4D97-AF65-F5344CB8AC3E}">
        <p14:creationId xmlns:p14="http://schemas.microsoft.com/office/powerpoint/2010/main" val="85241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477EC6-3FE4-4946-8168-A83481AAB6E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56C67DB-AC48-4A8F-9FEC-5A0E48D3A0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A2A3E99-3EFF-4B79-A6DA-DAD44BBD2FFE}"/>
              </a:ext>
            </a:extLst>
          </p:cNvPr>
          <p:cNvSpPr>
            <a:spLocks noGrp="1"/>
          </p:cNvSpPr>
          <p:nvPr>
            <p:ph type="dt" sz="half" idx="10"/>
          </p:nvPr>
        </p:nvSpPr>
        <p:spPr/>
        <p:txBody>
          <a:bodyPr/>
          <a:lstStyle/>
          <a:p>
            <a:fld id="{3CB11098-04C9-4846-99DF-74105FA0C2E6}" type="datetimeFigureOut">
              <a:rPr lang="de-DE" smtClean="0"/>
              <a:t>16.11.2023</a:t>
            </a:fld>
            <a:endParaRPr lang="de-DE"/>
          </a:p>
        </p:txBody>
      </p:sp>
      <p:sp>
        <p:nvSpPr>
          <p:cNvPr id="5" name="Fußzeilenplatzhalter 4">
            <a:extLst>
              <a:ext uri="{FF2B5EF4-FFF2-40B4-BE49-F238E27FC236}">
                <a16:creationId xmlns:a16="http://schemas.microsoft.com/office/drawing/2014/main" id="{6C148532-9747-4EE2-B865-E33F184D351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9D45606-5E7A-4815-B94A-604A1F1E0842}"/>
              </a:ext>
            </a:extLst>
          </p:cNvPr>
          <p:cNvSpPr>
            <a:spLocks noGrp="1"/>
          </p:cNvSpPr>
          <p:nvPr>
            <p:ph type="sldNum" sz="quarter" idx="12"/>
          </p:nvPr>
        </p:nvSpPr>
        <p:spPr/>
        <p:txBody>
          <a:bodyPr/>
          <a:lstStyle/>
          <a:p>
            <a:fld id="{C23A8FEB-E9C9-45E7-941D-0D49FD308DDA}" type="slidenum">
              <a:rPr lang="de-DE" smtClean="0"/>
              <a:t>‹Nr.›</a:t>
            </a:fld>
            <a:endParaRPr lang="de-DE"/>
          </a:p>
        </p:txBody>
      </p:sp>
    </p:spTree>
    <p:extLst>
      <p:ext uri="{BB962C8B-B14F-4D97-AF65-F5344CB8AC3E}">
        <p14:creationId xmlns:p14="http://schemas.microsoft.com/office/powerpoint/2010/main" val="1876620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445D9C-B250-495B-920C-49BF9219452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A040BAA-3454-4A0C-9467-DF9A33EC3B3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EFB2225-F75D-44C7-A038-9C34DDB9923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8C5782B-E33E-4F4F-80EB-0B35B1A29C0C}"/>
              </a:ext>
            </a:extLst>
          </p:cNvPr>
          <p:cNvSpPr>
            <a:spLocks noGrp="1"/>
          </p:cNvSpPr>
          <p:nvPr>
            <p:ph type="dt" sz="half" idx="10"/>
          </p:nvPr>
        </p:nvSpPr>
        <p:spPr/>
        <p:txBody>
          <a:bodyPr/>
          <a:lstStyle/>
          <a:p>
            <a:fld id="{3CB11098-04C9-4846-99DF-74105FA0C2E6}" type="datetimeFigureOut">
              <a:rPr lang="de-DE" smtClean="0"/>
              <a:t>16.11.2023</a:t>
            </a:fld>
            <a:endParaRPr lang="de-DE"/>
          </a:p>
        </p:txBody>
      </p:sp>
      <p:sp>
        <p:nvSpPr>
          <p:cNvPr id="6" name="Fußzeilenplatzhalter 5">
            <a:extLst>
              <a:ext uri="{FF2B5EF4-FFF2-40B4-BE49-F238E27FC236}">
                <a16:creationId xmlns:a16="http://schemas.microsoft.com/office/drawing/2014/main" id="{B7D80814-0807-435D-879E-95E5F07642B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594C13F-0C87-4AE7-AF4B-F005DC9438D9}"/>
              </a:ext>
            </a:extLst>
          </p:cNvPr>
          <p:cNvSpPr>
            <a:spLocks noGrp="1"/>
          </p:cNvSpPr>
          <p:nvPr>
            <p:ph type="sldNum" sz="quarter" idx="12"/>
          </p:nvPr>
        </p:nvSpPr>
        <p:spPr/>
        <p:txBody>
          <a:bodyPr/>
          <a:lstStyle/>
          <a:p>
            <a:fld id="{C23A8FEB-E9C9-45E7-941D-0D49FD308DDA}" type="slidenum">
              <a:rPr lang="de-DE" smtClean="0"/>
              <a:t>‹Nr.›</a:t>
            </a:fld>
            <a:endParaRPr lang="de-DE"/>
          </a:p>
        </p:txBody>
      </p:sp>
    </p:spTree>
    <p:extLst>
      <p:ext uri="{BB962C8B-B14F-4D97-AF65-F5344CB8AC3E}">
        <p14:creationId xmlns:p14="http://schemas.microsoft.com/office/powerpoint/2010/main" val="1293618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F84E3-C0CB-4594-9963-A6567237D248}"/>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458707F-B1D4-4E8D-918B-25DC7B0F95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EB91463-892C-44BE-9281-6840EE322BA1}"/>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5F04AF02-F0C4-4D45-90BC-59C3990975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90C59AF-DA77-401F-9C6B-5CA8082F2EC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AE8C35C1-3BC9-4C71-970B-A8749550FD88}"/>
              </a:ext>
            </a:extLst>
          </p:cNvPr>
          <p:cNvSpPr>
            <a:spLocks noGrp="1"/>
          </p:cNvSpPr>
          <p:nvPr>
            <p:ph type="dt" sz="half" idx="10"/>
          </p:nvPr>
        </p:nvSpPr>
        <p:spPr/>
        <p:txBody>
          <a:bodyPr/>
          <a:lstStyle/>
          <a:p>
            <a:fld id="{3CB11098-04C9-4846-99DF-74105FA0C2E6}" type="datetimeFigureOut">
              <a:rPr lang="de-DE" smtClean="0"/>
              <a:t>16.11.2023</a:t>
            </a:fld>
            <a:endParaRPr lang="de-DE"/>
          </a:p>
        </p:txBody>
      </p:sp>
      <p:sp>
        <p:nvSpPr>
          <p:cNvPr id="8" name="Fußzeilenplatzhalter 7">
            <a:extLst>
              <a:ext uri="{FF2B5EF4-FFF2-40B4-BE49-F238E27FC236}">
                <a16:creationId xmlns:a16="http://schemas.microsoft.com/office/drawing/2014/main" id="{F3DA59BC-9A0E-43AE-A508-7F8415A223D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AFBB2F53-8E7E-4F74-BC3D-1DA0D27EE82A}"/>
              </a:ext>
            </a:extLst>
          </p:cNvPr>
          <p:cNvSpPr>
            <a:spLocks noGrp="1"/>
          </p:cNvSpPr>
          <p:nvPr>
            <p:ph type="sldNum" sz="quarter" idx="12"/>
          </p:nvPr>
        </p:nvSpPr>
        <p:spPr/>
        <p:txBody>
          <a:bodyPr/>
          <a:lstStyle/>
          <a:p>
            <a:fld id="{C23A8FEB-E9C9-45E7-941D-0D49FD308DDA}" type="slidenum">
              <a:rPr lang="de-DE" smtClean="0"/>
              <a:t>‹Nr.›</a:t>
            </a:fld>
            <a:endParaRPr lang="de-DE"/>
          </a:p>
        </p:txBody>
      </p:sp>
    </p:spTree>
    <p:extLst>
      <p:ext uri="{BB962C8B-B14F-4D97-AF65-F5344CB8AC3E}">
        <p14:creationId xmlns:p14="http://schemas.microsoft.com/office/powerpoint/2010/main" val="3653567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F726B1-96C1-47B7-8B61-DA63D34F571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41717B6-D0B0-4B71-ACA5-42DF9294057B}"/>
              </a:ext>
            </a:extLst>
          </p:cNvPr>
          <p:cNvSpPr>
            <a:spLocks noGrp="1"/>
          </p:cNvSpPr>
          <p:nvPr>
            <p:ph type="dt" sz="half" idx="10"/>
          </p:nvPr>
        </p:nvSpPr>
        <p:spPr/>
        <p:txBody>
          <a:bodyPr/>
          <a:lstStyle/>
          <a:p>
            <a:fld id="{3CB11098-04C9-4846-99DF-74105FA0C2E6}" type="datetimeFigureOut">
              <a:rPr lang="de-DE" smtClean="0"/>
              <a:t>16.11.2023</a:t>
            </a:fld>
            <a:endParaRPr lang="de-DE"/>
          </a:p>
        </p:txBody>
      </p:sp>
      <p:sp>
        <p:nvSpPr>
          <p:cNvPr id="4" name="Fußzeilenplatzhalter 3">
            <a:extLst>
              <a:ext uri="{FF2B5EF4-FFF2-40B4-BE49-F238E27FC236}">
                <a16:creationId xmlns:a16="http://schemas.microsoft.com/office/drawing/2014/main" id="{D4FE8E66-7855-4E93-A4C8-2058D5404213}"/>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124B4B1-D753-44A8-A017-5F46EF052C26}"/>
              </a:ext>
            </a:extLst>
          </p:cNvPr>
          <p:cNvSpPr>
            <a:spLocks noGrp="1"/>
          </p:cNvSpPr>
          <p:nvPr>
            <p:ph type="sldNum" sz="quarter" idx="12"/>
          </p:nvPr>
        </p:nvSpPr>
        <p:spPr/>
        <p:txBody>
          <a:bodyPr/>
          <a:lstStyle/>
          <a:p>
            <a:fld id="{C23A8FEB-E9C9-45E7-941D-0D49FD308DDA}" type="slidenum">
              <a:rPr lang="de-DE" smtClean="0"/>
              <a:t>‹Nr.›</a:t>
            </a:fld>
            <a:endParaRPr lang="de-DE"/>
          </a:p>
        </p:txBody>
      </p:sp>
    </p:spTree>
    <p:extLst>
      <p:ext uri="{BB962C8B-B14F-4D97-AF65-F5344CB8AC3E}">
        <p14:creationId xmlns:p14="http://schemas.microsoft.com/office/powerpoint/2010/main" val="1791748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912FBDD-BD7D-47A4-91F4-557D94B48302}"/>
              </a:ext>
            </a:extLst>
          </p:cNvPr>
          <p:cNvSpPr>
            <a:spLocks noGrp="1"/>
          </p:cNvSpPr>
          <p:nvPr>
            <p:ph type="dt" sz="half" idx="10"/>
          </p:nvPr>
        </p:nvSpPr>
        <p:spPr/>
        <p:txBody>
          <a:bodyPr/>
          <a:lstStyle/>
          <a:p>
            <a:fld id="{3CB11098-04C9-4846-99DF-74105FA0C2E6}" type="datetimeFigureOut">
              <a:rPr lang="de-DE" smtClean="0"/>
              <a:t>16.11.2023</a:t>
            </a:fld>
            <a:endParaRPr lang="de-DE"/>
          </a:p>
        </p:txBody>
      </p:sp>
      <p:sp>
        <p:nvSpPr>
          <p:cNvPr id="3" name="Fußzeilenplatzhalter 2">
            <a:extLst>
              <a:ext uri="{FF2B5EF4-FFF2-40B4-BE49-F238E27FC236}">
                <a16:creationId xmlns:a16="http://schemas.microsoft.com/office/drawing/2014/main" id="{4DE7BCE8-62BB-41A1-8349-46B4D107834E}"/>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1F96463B-8CB9-4746-B2D6-625E18E4D13E}"/>
              </a:ext>
            </a:extLst>
          </p:cNvPr>
          <p:cNvSpPr>
            <a:spLocks noGrp="1"/>
          </p:cNvSpPr>
          <p:nvPr>
            <p:ph type="sldNum" sz="quarter" idx="12"/>
          </p:nvPr>
        </p:nvSpPr>
        <p:spPr/>
        <p:txBody>
          <a:bodyPr/>
          <a:lstStyle/>
          <a:p>
            <a:fld id="{C23A8FEB-E9C9-45E7-941D-0D49FD308DDA}" type="slidenum">
              <a:rPr lang="de-DE" smtClean="0"/>
              <a:t>‹Nr.›</a:t>
            </a:fld>
            <a:endParaRPr lang="de-DE"/>
          </a:p>
        </p:txBody>
      </p:sp>
    </p:spTree>
    <p:extLst>
      <p:ext uri="{BB962C8B-B14F-4D97-AF65-F5344CB8AC3E}">
        <p14:creationId xmlns:p14="http://schemas.microsoft.com/office/powerpoint/2010/main" val="2287384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1E9473-3E3D-4D4C-AD8A-153F31536A4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524748F-3746-4E13-821C-1045E7F9F7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EDD88BD-7963-4CCF-9DDC-8718163ADE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E6D8D10-D11C-467D-8BB9-439BC2316C0E}"/>
              </a:ext>
            </a:extLst>
          </p:cNvPr>
          <p:cNvSpPr>
            <a:spLocks noGrp="1"/>
          </p:cNvSpPr>
          <p:nvPr>
            <p:ph type="dt" sz="half" idx="10"/>
          </p:nvPr>
        </p:nvSpPr>
        <p:spPr/>
        <p:txBody>
          <a:bodyPr/>
          <a:lstStyle/>
          <a:p>
            <a:fld id="{3CB11098-04C9-4846-99DF-74105FA0C2E6}" type="datetimeFigureOut">
              <a:rPr lang="de-DE" smtClean="0"/>
              <a:t>16.11.2023</a:t>
            </a:fld>
            <a:endParaRPr lang="de-DE"/>
          </a:p>
        </p:txBody>
      </p:sp>
      <p:sp>
        <p:nvSpPr>
          <p:cNvPr id="6" name="Fußzeilenplatzhalter 5">
            <a:extLst>
              <a:ext uri="{FF2B5EF4-FFF2-40B4-BE49-F238E27FC236}">
                <a16:creationId xmlns:a16="http://schemas.microsoft.com/office/drawing/2014/main" id="{63FC51AB-30D3-4529-AE3A-F643D120EB0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EB2E523-70F8-45C6-AFBF-EEA95AD1752B}"/>
              </a:ext>
            </a:extLst>
          </p:cNvPr>
          <p:cNvSpPr>
            <a:spLocks noGrp="1"/>
          </p:cNvSpPr>
          <p:nvPr>
            <p:ph type="sldNum" sz="quarter" idx="12"/>
          </p:nvPr>
        </p:nvSpPr>
        <p:spPr/>
        <p:txBody>
          <a:bodyPr/>
          <a:lstStyle/>
          <a:p>
            <a:fld id="{C23A8FEB-E9C9-45E7-941D-0D49FD308DDA}" type="slidenum">
              <a:rPr lang="de-DE" smtClean="0"/>
              <a:t>‹Nr.›</a:t>
            </a:fld>
            <a:endParaRPr lang="de-DE"/>
          </a:p>
        </p:txBody>
      </p:sp>
    </p:spTree>
    <p:extLst>
      <p:ext uri="{BB962C8B-B14F-4D97-AF65-F5344CB8AC3E}">
        <p14:creationId xmlns:p14="http://schemas.microsoft.com/office/powerpoint/2010/main" val="2304900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0C408-B57E-4246-A052-9FA5AB8F700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55A30EF-0C86-47A1-A5F9-FFB7CF56AA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1267E25A-4C2B-445E-9D38-61F1B6C1EB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AD59635-A460-4313-9A0E-9985A2F05D93}"/>
              </a:ext>
            </a:extLst>
          </p:cNvPr>
          <p:cNvSpPr>
            <a:spLocks noGrp="1"/>
          </p:cNvSpPr>
          <p:nvPr>
            <p:ph type="dt" sz="half" idx="10"/>
          </p:nvPr>
        </p:nvSpPr>
        <p:spPr/>
        <p:txBody>
          <a:bodyPr/>
          <a:lstStyle/>
          <a:p>
            <a:fld id="{3CB11098-04C9-4846-99DF-74105FA0C2E6}" type="datetimeFigureOut">
              <a:rPr lang="de-DE" smtClean="0"/>
              <a:t>16.11.2023</a:t>
            </a:fld>
            <a:endParaRPr lang="de-DE"/>
          </a:p>
        </p:txBody>
      </p:sp>
      <p:sp>
        <p:nvSpPr>
          <p:cNvPr id="6" name="Fußzeilenplatzhalter 5">
            <a:extLst>
              <a:ext uri="{FF2B5EF4-FFF2-40B4-BE49-F238E27FC236}">
                <a16:creationId xmlns:a16="http://schemas.microsoft.com/office/drawing/2014/main" id="{0BA32778-EFC6-42A5-A123-CE4C4726128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E979491-41D2-499D-ADF8-2E9B46C590CD}"/>
              </a:ext>
            </a:extLst>
          </p:cNvPr>
          <p:cNvSpPr>
            <a:spLocks noGrp="1"/>
          </p:cNvSpPr>
          <p:nvPr>
            <p:ph type="sldNum" sz="quarter" idx="12"/>
          </p:nvPr>
        </p:nvSpPr>
        <p:spPr/>
        <p:txBody>
          <a:bodyPr/>
          <a:lstStyle/>
          <a:p>
            <a:fld id="{C23A8FEB-E9C9-45E7-941D-0D49FD308DDA}" type="slidenum">
              <a:rPr lang="de-DE" smtClean="0"/>
              <a:t>‹Nr.›</a:t>
            </a:fld>
            <a:endParaRPr lang="de-DE"/>
          </a:p>
        </p:txBody>
      </p:sp>
    </p:spTree>
    <p:extLst>
      <p:ext uri="{BB962C8B-B14F-4D97-AF65-F5344CB8AC3E}">
        <p14:creationId xmlns:p14="http://schemas.microsoft.com/office/powerpoint/2010/main" val="338423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A93C2E6-57CB-4D67-B6CE-FB470CA0CE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15EAC74-EB27-49BC-8253-99033127C2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E2186EB-B1A7-4160-91CB-CF71929D3B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B11098-04C9-4846-99DF-74105FA0C2E6}" type="datetimeFigureOut">
              <a:rPr lang="de-DE" smtClean="0"/>
              <a:t>16.11.2023</a:t>
            </a:fld>
            <a:endParaRPr lang="de-DE"/>
          </a:p>
        </p:txBody>
      </p:sp>
      <p:sp>
        <p:nvSpPr>
          <p:cNvPr id="5" name="Fußzeilenplatzhalter 4">
            <a:extLst>
              <a:ext uri="{FF2B5EF4-FFF2-40B4-BE49-F238E27FC236}">
                <a16:creationId xmlns:a16="http://schemas.microsoft.com/office/drawing/2014/main" id="{7225DF22-7566-47DB-919B-3FAC835319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204BFB9A-9F65-4CE4-8548-056997CFBB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A8FEB-E9C9-45E7-941D-0D49FD308DDA}" type="slidenum">
              <a:rPr lang="de-DE" smtClean="0"/>
              <a:t>‹Nr.›</a:t>
            </a:fld>
            <a:endParaRPr lang="de-DE"/>
          </a:p>
        </p:txBody>
      </p:sp>
    </p:spTree>
    <p:extLst>
      <p:ext uri="{BB962C8B-B14F-4D97-AF65-F5344CB8AC3E}">
        <p14:creationId xmlns:p14="http://schemas.microsoft.com/office/powerpoint/2010/main" val="3992387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16.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6C5BD4-FB25-453F-B64C-2212B1A72D7A}"/>
              </a:ext>
            </a:extLst>
          </p:cNvPr>
          <p:cNvSpPr>
            <a:spLocks noGrp="1"/>
          </p:cNvSpPr>
          <p:nvPr>
            <p:ph type="ctrTitle"/>
          </p:nvPr>
        </p:nvSpPr>
        <p:spPr>
          <a:xfrm>
            <a:off x="1147156" y="1122363"/>
            <a:ext cx="9520844" cy="2387600"/>
          </a:xfrm>
          <a:solidFill>
            <a:schemeClr val="tx2">
              <a:lumMod val="75000"/>
            </a:schemeClr>
          </a:solidFill>
        </p:spPr>
        <p:txBody>
          <a:bodyPr/>
          <a:lstStyle/>
          <a:p>
            <a:r>
              <a:rPr lang="de-DE" dirty="0">
                <a:solidFill>
                  <a:schemeClr val="bg1">
                    <a:lumMod val="95000"/>
                  </a:schemeClr>
                </a:solidFill>
              </a:rPr>
              <a:t>Materialien MIT!</a:t>
            </a:r>
            <a:br>
              <a:rPr lang="de-DE" dirty="0">
                <a:solidFill>
                  <a:schemeClr val="bg1">
                    <a:lumMod val="95000"/>
                  </a:schemeClr>
                </a:solidFill>
              </a:rPr>
            </a:br>
            <a:r>
              <a:rPr lang="de-DE" dirty="0">
                <a:solidFill>
                  <a:schemeClr val="bg1">
                    <a:lumMod val="95000"/>
                  </a:schemeClr>
                </a:solidFill>
              </a:rPr>
              <a:t> </a:t>
            </a:r>
            <a:r>
              <a:rPr lang="de-DE" dirty="0" err="1">
                <a:solidFill>
                  <a:schemeClr val="bg1">
                    <a:lumMod val="95000"/>
                  </a:schemeClr>
                </a:solidFill>
              </a:rPr>
              <a:t>Good</a:t>
            </a:r>
            <a:r>
              <a:rPr lang="de-DE" dirty="0">
                <a:solidFill>
                  <a:schemeClr val="bg1">
                    <a:lumMod val="95000"/>
                  </a:schemeClr>
                </a:solidFill>
              </a:rPr>
              <a:t>-Practice</a:t>
            </a:r>
          </a:p>
        </p:txBody>
      </p:sp>
      <p:sp>
        <p:nvSpPr>
          <p:cNvPr id="3" name="Untertitel 2">
            <a:extLst>
              <a:ext uri="{FF2B5EF4-FFF2-40B4-BE49-F238E27FC236}">
                <a16:creationId xmlns:a16="http://schemas.microsoft.com/office/drawing/2014/main" id="{F1D61F39-630F-4FFC-BE84-D038AF1A5F1F}"/>
              </a:ext>
            </a:extLst>
          </p:cNvPr>
          <p:cNvSpPr>
            <a:spLocks noGrp="1"/>
          </p:cNvSpPr>
          <p:nvPr>
            <p:ph type="subTitle" idx="1"/>
          </p:nvPr>
        </p:nvSpPr>
        <p:spPr>
          <a:xfrm>
            <a:off x="1147156" y="3509963"/>
            <a:ext cx="9520844" cy="1747837"/>
          </a:xfrm>
          <a:solidFill>
            <a:schemeClr val="bg1">
              <a:lumMod val="85000"/>
            </a:schemeClr>
          </a:solidFill>
        </p:spPr>
        <p:txBody>
          <a:bodyPr>
            <a:normAutofit fontScale="62500" lnSpcReduction="20000"/>
          </a:bodyPr>
          <a:lstStyle/>
          <a:p>
            <a:pPr algn="l"/>
            <a:endParaRPr lang="de-DE" sz="4400" dirty="0">
              <a:solidFill>
                <a:schemeClr val="tx2">
                  <a:lumMod val="50000"/>
                </a:schemeClr>
              </a:solidFill>
            </a:endParaRPr>
          </a:p>
          <a:p>
            <a:pPr algn="l"/>
            <a:r>
              <a:rPr lang="de-DE" sz="4400" dirty="0">
                <a:solidFill>
                  <a:schemeClr val="tx2">
                    <a:lumMod val="50000"/>
                  </a:schemeClr>
                </a:solidFill>
              </a:rPr>
              <a:t>Thema: </a:t>
            </a:r>
            <a:r>
              <a:rPr lang="de-DE" sz="4400" dirty="0"/>
              <a:t>Giraffensprache - Werteerziehung in Jahrgangsstufe 1</a:t>
            </a:r>
          </a:p>
          <a:p>
            <a:r>
              <a:rPr lang="de-DE" sz="4400" dirty="0">
                <a:solidFill>
                  <a:schemeClr val="tx2">
                    <a:lumMod val="50000"/>
                  </a:schemeClr>
                </a:solidFill>
              </a:rPr>
              <a:t>Schule: Friedrich-Fleischmann-Grundschule Marktheidenfeld</a:t>
            </a:r>
          </a:p>
        </p:txBody>
      </p:sp>
      <p:pic>
        <p:nvPicPr>
          <p:cNvPr id="5" name="Grafik 4">
            <a:extLst>
              <a:ext uri="{FF2B5EF4-FFF2-40B4-BE49-F238E27FC236}">
                <a16:creationId xmlns:a16="http://schemas.microsoft.com/office/drawing/2014/main" id="{CFB0F3F8-DB77-47C2-B208-3D3F078A132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12718" y="1423588"/>
            <a:ext cx="1564781" cy="1459312"/>
          </a:xfrm>
          <a:prstGeom prst="rect">
            <a:avLst/>
          </a:prstGeom>
          <a:noFill/>
          <a:ln>
            <a:noFill/>
          </a:ln>
        </p:spPr>
      </p:pic>
    </p:spTree>
    <p:extLst>
      <p:ext uri="{BB962C8B-B14F-4D97-AF65-F5344CB8AC3E}">
        <p14:creationId xmlns:p14="http://schemas.microsoft.com/office/powerpoint/2010/main" val="131987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xfrm>
            <a:off x="870758" y="284770"/>
            <a:ext cx="10515600" cy="1325563"/>
          </a:xfrm>
          <a:solidFill>
            <a:schemeClr val="tx2">
              <a:lumMod val="75000"/>
            </a:schemeClr>
          </a:solidFill>
        </p:spPr>
        <p:txBody>
          <a:bodyPr>
            <a:normAutofit/>
          </a:bodyPr>
          <a:lstStyle/>
          <a:p>
            <a:r>
              <a:rPr lang="de-DE" sz="3200" dirty="0">
                <a:solidFill>
                  <a:schemeClr val="bg1">
                    <a:lumMod val="95000"/>
                  </a:schemeClr>
                </a:solidFill>
              </a:rPr>
              <a:t>                                               Materialien </a:t>
            </a:r>
            <a:r>
              <a:rPr lang="de-DE" sz="3200" dirty="0" err="1">
                <a:solidFill>
                  <a:schemeClr val="bg1">
                    <a:lumMod val="95000"/>
                  </a:schemeClr>
                </a:solidFill>
              </a:rPr>
              <a:t>Good</a:t>
            </a:r>
            <a:r>
              <a:rPr lang="de-DE" sz="3200" dirty="0">
                <a:solidFill>
                  <a:schemeClr val="bg1">
                    <a:lumMod val="95000"/>
                  </a:schemeClr>
                </a:solidFill>
              </a:rPr>
              <a:t>-Practice</a:t>
            </a:r>
          </a:p>
        </p:txBody>
      </p:sp>
      <p:sp>
        <p:nvSpPr>
          <p:cNvPr id="4" name="Textfeld 3">
            <a:extLst>
              <a:ext uri="{FF2B5EF4-FFF2-40B4-BE49-F238E27FC236}">
                <a16:creationId xmlns:a16="http://schemas.microsoft.com/office/drawing/2014/main" id="{99238BF9-EB6D-4BD6-9BDE-FAD291E46268}"/>
              </a:ext>
            </a:extLst>
          </p:cNvPr>
          <p:cNvSpPr txBox="1"/>
          <p:nvPr/>
        </p:nvSpPr>
        <p:spPr>
          <a:xfrm flipH="1">
            <a:off x="7952260" y="2579014"/>
            <a:ext cx="3016250"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pic>
        <p:nvPicPr>
          <p:cNvPr id="8" name="Grafik 7">
            <a:extLst>
              <a:ext uri="{FF2B5EF4-FFF2-40B4-BE49-F238E27FC236}">
                <a16:creationId xmlns:a16="http://schemas.microsoft.com/office/drawing/2014/main" id="{822E0306-0C59-48C8-9E94-9DE508266A0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9219" y="482966"/>
            <a:ext cx="1118004" cy="1140264"/>
          </a:xfrm>
          <a:prstGeom prst="rect">
            <a:avLst/>
          </a:prstGeom>
          <a:noFill/>
          <a:ln>
            <a:noFill/>
          </a:ln>
        </p:spPr>
      </p:pic>
      <p:sp>
        <p:nvSpPr>
          <p:cNvPr id="12" name="Rectangle 11">
            <a:extLst>
              <a:ext uri="{FF2B5EF4-FFF2-40B4-BE49-F238E27FC236}">
                <a16:creationId xmlns:a16="http://schemas.microsoft.com/office/drawing/2014/main" id="{94203F80-EC34-439F-ADB0-368744E718F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Rectangle 12">
            <a:extLst>
              <a:ext uri="{FF2B5EF4-FFF2-40B4-BE49-F238E27FC236}">
                <a16:creationId xmlns:a16="http://schemas.microsoft.com/office/drawing/2014/main" id="{664CADF2-D68A-425C-8B2E-4C34BBE41C5E}"/>
              </a:ext>
            </a:extLst>
          </p:cNvPr>
          <p:cNvSpPr>
            <a:spLocks noChangeArrowheads="1"/>
          </p:cNvSpPr>
          <p:nvPr/>
        </p:nvSpPr>
        <p:spPr bwMode="auto">
          <a:xfrm>
            <a:off x="868333" y="1610134"/>
            <a:ext cx="10515600" cy="4924425"/>
          </a:xfrm>
          <a:prstGeom prst="rect">
            <a:avLst/>
          </a:prstGeom>
          <a:solidFill>
            <a:schemeClr val="accent5">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3600" dirty="0">
              <a:latin typeface="Arial" panose="020B0604020202020204" pitchFamily="34" charset="0"/>
              <a:cs typeface="Arial" panose="020B0604020202020204" pitchFamily="34" charset="0"/>
            </a:endParaRPr>
          </a:p>
          <a:p>
            <a:pPr eaLnBrk="0" fontAlgn="base" hangingPunct="0">
              <a:spcBef>
                <a:spcPct val="0"/>
              </a:spcBef>
              <a:spcAft>
                <a:spcPct val="0"/>
              </a:spcAft>
            </a:pPr>
            <a:r>
              <a:rPr lang="de-DE" altLang="de-DE" sz="7200" dirty="0">
                <a:latin typeface="Arial" panose="020B0604020202020204" pitchFamily="34" charset="0"/>
                <a:ea typeface="Calibri" panose="020F0502020204030204" pitchFamily="34" charset="0"/>
                <a:cs typeface="Arial" panose="020B0604020202020204" pitchFamily="34" charset="0"/>
              </a:rPr>
              <a:t> … weil ich … brauche.</a:t>
            </a:r>
          </a:p>
          <a:p>
            <a:pPr eaLnBrk="0" fontAlgn="base" hangingPunct="0">
              <a:spcBef>
                <a:spcPct val="0"/>
              </a:spcBef>
              <a:spcAft>
                <a:spcPct val="0"/>
              </a:spcAft>
            </a:pPr>
            <a:endParaRPr lang="de-DE" altLang="de-DE" sz="2400"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sz="7200"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sz="7200"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sz="100" dirty="0">
              <a:latin typeface="Arial" panose="020B0604020202020204" pitchFamily="34" charset="0"/>
              <a:cs typeface="Arial" panose="020B0604020202020204" pitchFamily="34" charset="0"/>
            </a:endParaRPr>
          </a:p>
          <a:p>
            <a:pPr eaLnBrk="0" fontAlgn="base" hangingPunct="0">
              <a:spcBef>
                <a:spcPct val="0"/>
              </a:spcBef>
              <a:spcAft>
                <a:spcPct val="0"/>
              </a:spcAft>
            </a:pPr>
            <a:r>
              <a:rPr lang="de-DE" altLang="de-DE" sz="100" dirty="0">
                <a:latin typeface="Arial" panose="020B0604020202020204" pitchFamily="34" charset="0"/>
                <a:cs typeface="Arial" panose="020B0604020202020204" pitchFamily="34" charset="0"/>
              </a:rPr>
              <a:t>Ich bin</a:t>
            </a:r>
            <a:endParaRPr lang="de-DE" altLang="de-DE" sz="100" dirty="0"/>
          </a:p>
        </p:txBody>
      </p:sp>
      <p:sp>
        <p:nvSpPr>
          <p:cNvPr id="3" name="Rectangle 2">
            <a:extLst>
              <a:ext uri="{FF2B5EF4-FFF2-40B4-BE49-F238E27FC236}">
                <a16:creationId xmlns:a16="http://schemas.microsoft.com/office/drawing/2014/main" id="{B1F53211-EC17-40BE-8894-12AC34414B2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10" name="Grafik 9">
            <a:extLst>
              <a:ext uri="{FF2B5EF4-FFF2-40B4-BE49-F238E27FC236}">
                <a16:creationId xmlns:a16="http://schemas.microsoft.com/office/drawing/2014/main" id="{D029B012-A1AC-4720-BCFC-DA821B33800B}"/>
              </a:ext>
            </a:extLst>
          </p:cNvPr>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rot="435513">
            <a:off x="4695004" y="3520286"/>
            <a:ext cx="2862008" cy="2663949"/>
          </a:xfrm>
          <a:prstGeom prst="rect">
            <a:avLst/>
          </a:prstGeom>
        </p:spPr>
      </p:pic>
    </p:spTree>
    <p:extLst>
      <p:ext uri="{BB962C8B-B14F-4D97-AF65-F5344CB8AC3E}">
        <p14:creationId xmlns:p14="http://schemas.microsoft.com/office/powerpoint/2010/main" val="927630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xfrm>
            <a:off x="870758" y="284770"/>
            <a:ext cx="10515600" cy="1325563"/>
          </a:xfrm>
          <a:solidFill>
            <a:schemeClr val="tx2">
              <a:lumMod val="75000"/>
            </a:schemeClr>
          </a:solidFill>
        </p:spPr>
        <p:txBody>
          <a:bodyPr>
            <a:normAutofit/>
          </a:bodyPr>
          <a:lstStyle/>
          <a:p>
            <a:r>
              <a:rPr lang="de-DE" sz="3200" dirty="0">
                <a:solidFill>
                  <a:schemeClr val="bg1">
                    <a:lumMod val="95000"/>
                  </a:schemeClr>
                </a:solidFill>
              </a:rPr>
              <a:t>                                               Materialien </a:t>
            </a:r>
            <a:r>
              <a:rPr lang="de-DE" sz="3200" dirty="0" err="1">
                <a:solidFill>
                  <a:schemeClr val="bg1">
                    <a:lumMod val="95000"/>
                  </a:schemeClr>
                </a:solidFill>
              </a:rPr>
              <a:t>Good</a:t>
            </a:r>
            <a:r>
              <a:rPr lang="de-DE" sz="3200" dirty="0">
                <a:solidFill>
                  <a:schemeClr val="bg1">
                    <a:lumMod val="95000"/>
                  </a:schemeClr>
                </a:solidFill>
              </a:rPr>
              <a:t>-Practice</a:t>
            </a:r>
          </a:p>
        </p:txBody>
      </p:sp>
      <p:sp>
        <p:nvSpPr>
          <p:cNvPr id="4" name="Textfeld 3">
            <a:extLst>
              <a:ext uri="{FF2B5EF4-FFF2-40B4-BE49-F238E27FC236}">
                <a16:creationId xmlns:a16="http://schemas.microsoft.com/office/drawing/2014/main" id="{99238BF9-EB6D-4BD6-9BDE-FAD291E46268}"/>
              </a:ext>
            </a:extLst>
          </p:cNvPr>
          <p:cNvSpPr txBox="1"/>
          <p:nvPr/>
        </p:nvSpPr>
        <p:spPr>
          <a:xfrm flipH="1">
            <a:off x="7952260" y="2579014"/>
            <a:ext cx="3016250"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pic>
        <p:nvPicPr>
          <p:cNvPr id="8" name="Grafik 7">
            <a:extLst>
              <a:ext uri="{FF2B5EF4-FFF2-40B4-BE49-F238E27FC236}">
                <a16:creationId xmlns:a16="http://schemas.microsoft.com/office/drawing/2014/main" id="{822E0306-0C59-48C8-9E94-9DE508266A0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9219" y="482966"/>
            <a:ext cx="1118004" cy="1140264"/>
          </a:xfrm>
          <a:prstGeom prst="rect">
            <a:avLst/>
          </a:prstGeom>
          <a:noFill/>
          <a:ln>
            <a:noFill/>
          </a:ln>
        </p:spPr>
      </p:pic>
      <p:sp>
        <p:nvSpPr>
          <p:cNvPr id="12" name="Rectangle 11">
            <a:extLst>
              <a:ext uri="{FF2B5EF4-FFF2-40B4-BE49-F238E27FC236}">
                <a16:creationId xmlns:a16="http://schemas.microsoft.com/office/drawing/2014/main" id="{94203F80-EC34-439F-ADB0-368744E718F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Rectangle 12">
            <a:extLst>
              <a:ext uri="{FF2B5EF4-FFF2-40B4-BE49-F238E27FC236}">
                <a16:creationId xmlns:a16="http://schemas.microsoft.com/office/drawing/2014/main" id="{664CADF2-D68A-425C-8B2E-4C34BBE41C5E}"/>
              </a:ext>
            </a:extLst>
          </p:cNvPr>
          <p:cNvSpPr>
            <a:spLocks noChangeArrowheads="1"/>
          </p:cNvSpPr>
          <p:nvPr/>
        </p:nvSpPr>
        <p:spPr bwMode="auto">
          <a:xfrm>
            <a:off x="881422" y="1610333"/>
            <a:ext cx="10494272" cy="4832092"/>
          </a:xfrm>
          <a:prstGeom prst="rect">
            <a:avLst/>
          </a:prstGeom>
          <a:solidFill>
            <a:schemeClr val="accent5">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de-DE" altLang="de-DE" sz="7200" dirty="0">
                <a:latin typeface="Arial" panose="020B0604020202020204" pitchFamily="34" charset="0"/>
                <a:ea typeface="Calibri" panose="020F0502020204030204" pitchFamily="34" charset="0"/>
                <a:cs typeface="Arial" panose="020B0604020202020204" pitchFamily="34" charset="0"/>
              </a:rPr>
              <a:t>Ich wünsche mir …</a:t>
            </a:r>
          </a:p>
          <a:p>
            <a:pPr eaLnBrk="0" fontAlgn="base" hangingPunct="0">
              <a:spcBef>
                <a:spcPct val="0"/>
              </a:spcBef>
              <a:spcAft>
                <a:spcPct val="0"/>
              </a:spcAft>
            </a:pPr>
            <a:endParaRPr lang="de-DE" altLang="de-DE" sz="7200"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sz="7200"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r>
              <a:rPr lang="de-DE" altLang="de-DE" sz="7200" dirty="0">
                <a:latin typeface="Arial" panose="020B0604020202020204" pitchFamily="34" charset="0"/>
                <a:ea typeface="Calibri" panose="020F0502020204030204" pitchFamily="34" charset="0"/>
                <a:cs typeface="Arial" panose="020B0604020202020204" pitchFamily="34" charset="0"/>
              </a:rPr>
              <a:t>Könntest du bitte … ?</a:t>
            </a:r>
          </a:p>
          <a:p>
            <a:pPr eaLnBrk="0" fontAlgn="base" hangingPunct="0">
              <a:spcBef>
                <a:spcPct val="0"/>
              </a:spcBef>
              <a:spcAft>
                <a:spcPct val="0"/>
              </a:spcAft>
            </a:pPr>
            <a:endParaRPr lang="de-DE" altLang="de-DE"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sz="100" dirty="0">
              <a:latin typeface="Arial" panose="020B0604020202020204" pitchFamily="34" charset="0"/>
              <a:cs typeface="Arial" panose="020B0604020202020204" pitchFamily="34" charset="0"/>
            </a:endParaRPr>
          </a:p>
          <a:p>
            <a:pPr eaLnBrk="0" fontAlgn="base" hangingPunct="0">
              <a:spcBef>
                <a:spcPct val="0"/>
              </a:spcBef>
              <a:spcAft>
                <a:spcPct val="0"/>
              </a:spcAft>
            </a:pPr>
            <a:r>
              <a:rPr lang="de-DE" altLang="de-DE" sz="100" dirty="0">
                <a:latin typeface="Arial" panose="020B0604020202020204" pitchFamily="34" charset="0"/>
                <a:cs typeface="Arial" panose="020B0604020202020204" pitchFamily="34" charset="0"/>
              </a:rPr>
              <a:t>Ich </a:t>
            </a:r>
            <a:r>
              <a:rPr lang="de-DE" altLang="de-DE" sz="100" dirty="0" err="1">
                <a:latin typeface="Arial" panose="020B0604020202020204" pitchFamily="34" charset="0"/>
                <a:cs typeface="Arial" panose="020B0604020202020204" pitchFamily="34" charset="0"/>
              </a:rPr>
              <a:t>binIch</a:t>
            </a:r>
            <a:r>
              <a:rPr lang="de-DE" altLang="de-DE" sz="100" dirty="0">
                <a:latin typeface="Arial" panose="020B0604020202020204" pitchFamily="34" charset="0"/>
                <a:cs typeface="Arial" panose="020B0604020202020204" pitchFamily="34" charset="0"/>
              </a:rPr>
              <a:t> Ich</a:t>
            </a:r>
            <a:endParaRPr lang="de-DE" altLang="de-DE" sz="100" dirty="0"/>
          </a:p>
        </p:txBody>
      </p:sp>
      <p:sp>
        <p:nvSpPr>
          <p:cNvPr id="3" name="Rectangle 2">
            <a:extLst>
              <a:ext uri="{FF2B5EF4-FFF2-40B4-BE49-F238E27FC236}">
                <a16:creationId xmlns:a16="http://schemas.microsoft.com/office/drawing/2014/main" id="{B1F53211-EC17-40BE-8894-12AC34414B2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10" name="Grafik 9">
            <a:extLst>
              <a:ext uri="{FF2B5EF4-FFF2-40B4-BE49-F238E27FC236}">
                <a16:creationId xmlns:a16="http://schemas.microsoft.com/office/drawing/2014/main" id="{823F4DA6-2CF8-4996-9DB2-A0085680E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0212" y="1895103"/>
            <a:ext cx="2880366" cy="2880366"/>
          </a:xfrm>
          <a:prstGeom prst="rect">
            <a:avLst/>
          </a:prstGeom>
        </p:spPr>
      </p:pic>
    </p:spTree>
    <p:extLst>
      <p:ext uri="{BB962C8B-B14F-4D97-AF65-F5344CB8AC3E}">
        <p14:creationId xmlns:p14="http://schemas.microsoft.com/office/powerpoint/2010/main" val="2650355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xfrm>
            <a:off x="870758" y="284770"/>
            <a:ext cx="10515600" cy="1325563"/>
          </a:xfrm>
          <a:solidFill>
            <a:schemeClr val="tx2">
              <a:lumMod val="75000"/>
            </a:schemeClr>
          </a:solidFill>
        </p:spPr>
        <p:txBody>
          <a:bodyPr>
            <a:normAutofit/>
          </a:bodyPr>
          <a:lstStyle/>
          <a:p>
            <a:r>
              <a:rPr lang="de-DE" sz="3200" dirty="0">
                <a:solidFill>
                  <a:schemeClr val="bg1">
                    <a:lumMod val="95000"/>
                  </a:schemeClr>
                </a:solidFill>
              </a:rPr>
              <a:t>                                               Materialien </a:t>
            </a:r>
            <a:r>
              <a:rPr lang="de-DE" sz="3200" dirty="0" err="1">
                <a:solidFill>
                  <a:schemeClr val="bg1">
                    <a:lumMod val="95000"/>
                  </a:schemeClr>
                </a:solidFill>
              </a:rPr>
              <a:t>Good</a:t>
            </a:r>
            <a:r>
              <a:rPr lang="de-DE" sz="3200" dirty="0">
                <a:solidFill>
                  <a:schemeClr val="bg1">
                    <a:lumMod val="95000"/>
                  </a:schemeClr>
                </a:solidFill>
              </a:rPr>
              <a:t>-Practice</a:t>
            </a:r>
          </a:p>
        </p:txBody>
      </p:sp>
      <p:sp>
        <p:nvSpPr>
          <p:cNvPr id="4" name="Textfeld 3">
            <a:extLst>
              <a:ext uri="{FF2B5EF4-FFF2-40B4-BE49-F238E27FC236}">
                <a16:creationId xmlns:a16="http://schemas.microsoft.com/office/drawing/2014/main" id="{99238BF9-EB6D-4BD6-9BDE-FAD291E46268}"/>
              </a:ext>
            </a:extLst>
          </p:cNvPr>
          <p:cNvSpPr txBox="1"/>
          <p:nvPr/>
        </p:nvSpPr>
        <p:spPr>
          <a:xfrm flipH="1">
            <a:off x="7952260" y="2579014"/>
            <a:ext cx="3016250"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pic>
        <p:nvPicPr>
          <p:cNvPr id="8" name="Grafik 7">
            <a:extLst>
              <a:ext uri="{FF2B5EF4-FFF2-40B4-BE49-F238E27FC236}">
                <a16:creationId xmlns:a16="http://schemas.microsoft.com/office/drawing/2014/main" id="{822E0306-0C59-48C8-9E94-9DE508266A0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9219" y="482966"/>
            <a:ext cx="1118004" cy="1140264"/>
          </a:xfrm>
          <a:prstGeom prst="rect">
            <a:avLst/>
          </a:prstGeom>
          <a:noFill/>
          <a:ln>
            <a:noFill/>
          </a:ln>
        </p:spPr>
      </p:pic>
      <p:sp>
        <p:nvSpPr>
          <p:cNvPr id="12" name="Rectangle 11">
            <a:extLst>
              <a:ext uri="{FF2B5EF4-FFF2-40B4-BE49-F238E27FC236}">
                <a16:creationId xmlns:a16="http://schemas.microsoft.com/office/drawing/2014/main" id="{94203F80-EC34-439F-ADB0-368744E718F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Rectangle 12">
            <a:extLst>
              <a:ext uri="{FF2B5EF4-FFF2-40B4-BE49-F238E27FC236}">
                <a16:creationId xmlns:a16="http://schemas.microsoft.com/office/drawing/2014/main" id="{664CADF2-D68A-425C-8B2E-4C34BBE41C5E}"/>
              </a:ext>
            </a:extLst>
          </p:cNvPr>
          <p:cNvSpPr>
            <a:spLocks noChangeArrowheads="1"/>
          </p:cNvSpPr>
          <p:nvPr/>
        </p:nvSpPr>
        <p:spPr bwMode="auto">
          <a:xfrm>
            <a:off x="870758" y="1438137"/>
            <a:ext cx="10515600" cy="5109091"/>
          </a:xfrm>
          <a:prstGeom prst="rect">
            <a:avLst/>
          </a:prstGeom>
          <a:solidFill>
            <a:schemeClr val="accent5">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de-DE" altLang="de-DE" sz="7200"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sz="7200"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sz="7200"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sz="7200"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sz="100" dirty="0">
              <a:latin typeface="Arial" panose="020B0604020202020204" pitchFamily="34" charset="0"/>
              <a:cs typeface="Arial" panose="020B0604020202020204" pitchFamily="34" charset="0"/>
            </a:endParaRPr>
          </a:p>
          <a:p>
            <a:pPr eaLnBrk="0" fontAlgn="base" hangingPunct="0">
              <a:spcBef>
                <a:spcPct val="0"/>
              </a:spcBef>
              <a:spcAft>
                <a:spcPct val="0"/>
              </a:spcAft>
            </a:pPr>
            <a:r>
              <a:rPr lang="de-DE" altLang="de-DE" sz="100" dirty="0">
                <a:latin typeface="Arial" panose="020B0604020202020204" pitchFamily="34" charset="0"/>
                <a:cs typeface="Arial" panose="020B0604020202020204" pitchFamily="34" charset="0"/>
              </a:rPr>
              <a:t>Ich bin</a:t>
            </a:r>
            <a:endParaRPr lang="de-DE" altLang="de-DE" sz="100" dirty="0"/>
          </a:p>
        </p:txBody>
      </p:sp>
      <p:sp>
        <p:nvSpPr>
          <p:cNvPr id="3" name="Rectangle 2">
            <a:extLst>
              <a:ext uri="{FF2B5EF4-FFF2-40B4-BE49-F238E27FC236}">
                <a16:creationId xmlns:a16="http://schemas.microsoft.com/office/drawing/2014/main" id="{B1F53211-EC17-40BE-8894-12AC34414B2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9" name="Grafik 8">
            <a:extLst>
              <a:ext uri="{FF2B5EF4-FFF2-40B4-BE49-F238E27FC236}">
                <a16:creationId xmlns:a16="http://schemas.microsoft.com/office/drawing/2014/main" id="{B8A40745-F6E0-4E07-B36E-3D7BEA5EA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39" y="1368848"/>
            <a:ext cx="5247667" cy="5247667"/>
          </a:xfrm>
          <a:prstGeom prst="rect">
            <a:avLst/>
          </a:prstGeom>
        </p:spPr>
      </p:pic>
      <p:pic>
        <p:nvPicPr>
          <p:cNvPr id="11" name="Grafik 10">
            <a:extLst>
              <a:ext uri="{FF2B5EF4-FFF2-40B4-BE49-F238E27FC236}">
                <a16:creationId xmlns:a16="http://schemas.microsoft.com/office/drawing/2014/main" id="{55B9A969-5904-47D3-8631-54E02C9295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2444" y="1518472"/>
            <a:ext cx="4948417" cy="4948417"/>
          </a:xfrm>
          <a:prstGeom prst="rect">
            <a:avLst/>
          </a:prstGeom>
        </p:spPr>
      </p:pic>
    </p:spTree>
    <p:extLst>
      <p:ext uri="{BB962C8B-B14F-4D97-AF65-F5344CB8AC3E}">
        <p14:creationId xmlns:p14="http://schemas.microsoft.com/office/powerpoint/2010/main" val="4201488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xfrm>
            <a:off x="870758" y="284770"/>
            <a:ext cx="10515600" cy="1325563"/>
          </a:xfrm>
          <a:solidFill>
            <a:schemeClr val="tx2">
              <a:lumMod val="75000"/>
            </a:schemeClr>
          </a:solidFill>
        </p:spPr>
        <p:txBody>
          <a:bodyPr>
            <a:normAutofit/>
          </a:bodyPr>
          <a:lstStyle/>
          <a:p>
            <a:r>
              <a:rPr lang="de-DE" sz="3200" dirty="0">
                <a:solidFill>
                  <a:schemeClr val="bg1">
                    <a:lumMod val="95000"/>
                  </a:schemeClr>
                </a:solidFill>
              </a:rPr>
              <a:t>                                               Materialien </a:t>
            </a:r>
            <a:r>
              <a:rPr lang="de-DE" sz="3200" dirty="0" err="1">
                <a:solidFill>
                  <a:schemeClr val="bg1">
                    <a:lumMod val="95000"/>
                  </a:schemeClr>
                </a:solidFill>
              </a:rPr>
              <a:t>Good</a:t>
            </a:r>
            <a:r>
              <a:rPr lang="de-DE" sz="3200" dirty="0">
                <a:solidFill>
                  <a:schemeClr val="bg1">
                    <a:lumMod val="95000"/>
                  </a:schemeClr>
                </a:solidFill>
              </a:rPr>
              <a:t>-Practice</a:t>
            </a:r>
          </a:p>
        </p:txBody>
      </p:sp>
      <p:sp>
        <p:nvSpPr>
          <p:cNvPr id="4" name="Textfeld 3">
            <a:extLst>
              <a:ext uri="{FF2B5EF4-FFF2-40B4-BE49-F238E27FC236}">
                <a16:creationId xmlns:a16="http://schemas.microsoft.com/office/drawing/2014/main" id="{99238BF9-EB6D-4BD6-9BDE-FAD291E46268}"/>
              </a:ext>
            </a:extLst>
          </p:cNvPr>
          <p:cNvSpPr txBox="1"/>
          <p:nvPr/>
        </p:nvSpPr>
        <p:spPr>
          <a:xfrm flipH="1">
            <a:off x="7952260" y="2579014"/>
            <a:ext cx="3016250"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pic>
        <p:nvPicPr>
          <p:cNvPr id="8" name="Grafik 7">
            <a:extLst>
              <a:ext uri="{FF2B5EF4-FFF2-40B4-BE49-F238E27FC236}">
                <a16:creationId xmlns:a16="http://schemas.microsoft.com/office/drawing/2014/main" id="{822E0306-0C59-48C8-9E94-9DE508266A0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9219" y="482966"/>
            <a:ext cx="1118004" cy="1140264"/>
          </a:xfrm>
          <a:prstGeom prst="rect">
            <a:avLst/>
          </a:prstGeom>
          <a:noFill/>
          <a:ln>
            <a:noFill/>
          </a:ln>
        </p:spPr>
      </p:pic>
      <p:sp>
        <p:nvSpPr>
          <p:cNvPr id="12" name="Rectangle 11">
            <a:extLst>
              <a:ext uri="{FF2B5EF4-FFF2-40B4-BE49-F238E27FC236}">
                <a16:creationId xmlns:a16="http://schemas.microsoft.com/office/drawing/2014/main" id="{94203F80-EC34-439F-ADB0-368744E718F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Rectangle 12">
            <a:extLst>
              <a:ext uri="{FF2B5EF4-FFF2-40B4-BE49-F238E27FC236}">
                <a16:creationId xmlns:a16="http://schemas.microsoft.com/office/drawing/2014/main" id="{664CADF2-D68A-425C-8B2E-4C34BBE41C5E}"/>
              </a:ext>
            </a:extLst>
          </p:cNvPr>
          <p:cNvSpPr>
            <a:spLocks noChangeArrowheads="1"/>
          </p:cNvSpPr>
          <p:nvPr/>
        </p:nvSpPr>
        <p:spPr bwMode="auto">
          <a:xfrm>
            <a:off x="881422" y="1610336"/>
            <a:ext cx="10494272" cy="4832092"/>
          </a:xfrm>
          <a:prstGeom prst="rect">
            <a:avLst/>
          </a:prstGeom>
          <a:solidFill>
            <a:schemeClr val="accent5">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de-DE" altLang="de-DE" sz="7200"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sz="7200"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sz="100" dirty="0">
              <a:latin typeface="Arial" panose="020B0604020202020204" pitchFamily="34" charset="0"/>
              <a:cs typeface="Arial" panose="020B0604020202020204" pitchFamily="34" charset="0"/>
            </a:endParaRPr>
          </a:p>
          <a:p>
            <a:pPr eaLnBrk="0" fontAlgn="base" hangingPunct="0">
              <a:spcBef>
                <a:spcPct val="0"/>
              </a:spcBef>
              <a:spcAft>
                <a:spcPct val="0"/>
              </a:spcAft>
            </a:pPr>
            <a:r>
              <a:rPr lang="de-DE" altLang="de-DE" sz="100" dirty="0">
                <a:latin typeface="Arial" panose="020B0604020202020204" pitchFamily="34" charset="0"/>
                <a:cs typeface="Arial" panose="020B0604020202020204" pitchFamily="34" charset="0"/>
              </a:rPr>
              <a:t>Ich bin</a:t>
            </a:r>
            <a:endParaRPr lang="de-DE" altLang="de-DE" sz="100" dirty="0"/>
          </a:p>
        </p:txBody>
      </p:sp>
      <p:sp>
        <p:nvSpPr>
          <p:cNvPr id="3" name="Rectangle 2">
            <a:extLst>
              <a:ext uri="{FF2B5EF4-FFF2-40B4-BE49-F238E27FC236}">
                <a16:creationId xmlns:a16="http://schemas.microsoft.com/office/drawing/2014/main" id="{B1F53211-EC17-40BE-8894-12AC34414B2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10" name="Grafik 9">
            <a:extLst>
              <a:ext uri="{FF2B5EF4-FFF2-40B4-BE49-F238E27FC236}">
                <a16:creationId xmlns:a16="http://schemas.microsoft.com/office/drawing/2014/main" id="{823F4DA6-2CF8-4996-9DB2-A0085680E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881" y="1537060"/>
            <a:ext cx="4832092" cy="4832092"/>
          </a:xfrm>
          <a:prstGeom prst="rect">
            <a:avLst/>
          </a:prstGeom>
        </p:spPr>
      </p:pic>
      <p:pic>
        <p:nvPicPr>
          <p:cNvPr id="11" name="Grafik 10">
            <a:extLst>
              <a:ext uri="{FF2B5EF4-FFF2-40B4-BE49-F238E27FC236}">
                <a16:creationId xmlns:a16="http://schemas.microsoft.com/office/drawing/2014/main" id="{1AA88FD7-175D-4930-8D43-CC72927F5AB8}"/>
              </a:ext>
            </a:extLst>
          </p:cNvPr>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rot="285463">
            <a:off x="1264740" y="1691133"/>
            <a:ext cx="4723135" cy="4699458"/>
          </a:xfrm>
          <a:prstGeom prst="rect">
            <a:avLst/>
          </a:prstGeom>
        </p:spPr>
      </p:pic>
    </p:spTree>
    <p:extLst>
      <p:ext uri="{BB962C8B-B14F-4D97-AF65-F5344CB8AC3E}">
        <p14:creationId xmlns:p14="http://schemas.microsoft.com/office/powerpoint/2010/main" val="3679828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a:t>
            </a:r>
            <a:r>
              <a:rPr lang="de-DE" sz="3200" dirty="0" err="1">
                <a:solidFill>
                  <a:schemeClr val="bg1">
                    <a:lumMod val="95000"/>
                  </a:schemeClr>
                </a:solidFill>
              </a:rPr>
              <a:t>Good</a:t>
            </a:r>
            <a:r>
              <a:rPr lang="de-DE" sz="3200" dirty="0">
                <a:solidFill>
                  <a:schemeClr val="bg1">
                    <a:lumMod val="95000"/>
                  </a:schemeClr>
                </a:solidFill>
              </a:rPr>
              <a:t>-Practice</a:t>
            </a:r>
          </a:p>
        </p:txBody>
      </p:sp>
      <p:sp>
        <p:nvSpPr>
          <p:cNvPr id="10" name="Rechteck 9">
            <a:extLst>
              <a:ext uri="{FF2B5EF4-FFF2-40B4-BE49-F238E27FC236}">
                <a16:creationId xmlns:a16="http://schemas.microsoft.com/office/drawing/2014/main" id="{F2A7E596-0F1A-4B61-95AB-34F433ECFD88}"/>
              </a:ext>
            </a:extLst>
          </p:cNvPr>
          <p:cNvSpPr/>
          <p:nvPr/>
        </p:nvSpPr>
        <p:spPr>
          <a:xfrm>
            <a:off x="794359" y="1638412"/>
            <a:ext cx="7404100" cy="4458978"/>
          </a:xfrm>
          <a:prstGeom prst="rect">
            <a:avLst/>
          </a:prstGeom>
        </p:spPr>
        <p:txBody>
          <a:bodyPr wrap="square">
            <a:spAutoFit/>
          </a:bodyPr>
          <a:lstStyle/>
          <a:p>
            <a:pPr lvl="0">
              <a:defRPr/>
            </a:pPr>
            <a:r>
              <a:rPr lang="de-DE" sz="3200" dirty="0"/>
              <a:t>Giraffensprache</a:t>
            </a:r>
          </a:p>
          <a:p>
            <a:pPr lvl="0">
              <a:defRPr/>
            </a:pPr>
            <a:endParaRPr lang="de-DE" sz="1400" b="1" dirty="0">
              <a:solidFill>
                <a:prstClr val="black"/>
              </a:solidFill>
            </a:endParaRPr>
          </a:p>
          <a:p>
            <a:pPr lvl="0">
              <a:defRPr/>
            </a:pPr>
            <a:r>
              <a:rPr lang="de-DE" sz="1400" b="1" dirty="0">
                <a:solidFill>
                  <a:prstClr val="black"/>
                </a:solidFill>
              </a:rPr>
              <a:t>0. Vorbereitung </a:t>
            </a:r>
          </a:p>
          <a:p>
            <a:pPr lvl="0">
              <a:defRPr/>
            </a:pPr>
            <a:r>
              <a:rPr lang="de-DE" sz="1400" dirty="0">
                <a:solidFill>
                  <a:prstClr val="black"/>
                </a:solidFill>
              </a:rPr>
              <a:t>Wir haben uns vor dieser Einheit mit dem Buch „</a:t>
            </a:r>
            <a:r>
              <a:rPr lang="de-DE" sz="1400" i="1" dirty="0">
                <a:solidFill>
                  <a:prstClr val="black"/>
                </a:solidFill>
              </a:rPr>
              <a:t>Das kleine Wir</a:t>
            </a:r>
            <a:r>
              <a:rPr lang="de-DE" sz="1400" dirty="0">
                <a:solidFill>
                  <a:prstClr val="black"/>
                </a:solidFill>
              </a:rPr>
              <a:t>“ und </a:t>
            </a:r>
          </a:p>
          <a:p>
            <a:pPr lvl="0">
              <a:defRPr/>
            </a:pPr>
            <a:r>
              <a:rPr lang="de-DE" sz="1400" dirty="0">
                <a:solidFill>
                  <a:prstClr val="black"/>
                </a:solidFill>
              </a:rPr>
              <a:t>den verschiedenen Gefühlen beschäftigt.</a:t>
            </a:r>
          </a:p>
          <a:p>
            <a:pPr lvl="0">
              <a:defRPr/>
            </a:pPr>
            <a:r>
              <a:rPr lang="de-DE" sz="1400" dirty="0">
                <a:solidFill>
                  <a:prstClr val="black"/>
                </a:solidFill>
              </a:rPr>
              <a:t>Außerdem kennen die Kinder den „Positiv-Kreis“, </a:t>
            </a:r>
          </a:p>
          <a:p>
            <a:pPr lvl="0">
              <a:defRPr/>
            </a:pPr>
            <a:r>
              <a:rPr lang="de-DE" sz="1400" dirty="0">
                <a:solidFill>
                  <a:prstClr val="black"/>
                </a:solidFill>
              </a:rPr>
              <a:t>unseren Einstieg zum Klassenrat. Dieser hilft dabei, sich </a:t>
            </a:r>
          </a:p>
          <a:p>
            <a:pPr lvl="0">
              <a:defRPr/>
            </a:pPr>
            <a:r>
              <a:rPr lang="de-DE" sz="1400" dirty="0">
                <a:solidFill>
                  <a:prstClr val="black"/>
                </a:solidFill>
              </a:rPr>
              <a:t>Bedürfnisse und Gefühle zu Beginn des Klassenrates</a:t>
            </a:r>
          </a:p>
          <a:p>
            <a:pPr lvl="0">
              <a:defRPr/>
            </a:pPr>
            <a:r>
              <a:rPr lang="de-DE" sz="1400" dirty="0">
                <a:solidFill>
                  <a:prstClr val="black"/>
                </a:solidFill>
              </a:rPr>
              <a:t>zu vergegenwärtigen.</a:t>
            </a:r>
          </a:p>
          <a:p>
            <a:pPr lvl="0">
              <a:defRPr/>
            </a:pPr>
            <a:endParaRPr lang="de-DE" sz="1400" dirty="0">
              <a:solidFill>
                <a:prstClr val="black"/>
              </a:solidFill>
            </a:endParaRPr>
          </a:p>
          <a:p>
            <a:pPr lvl="0">
              <a:defRPr/>
            </a:pPr>
            <a:endParaRPr lang="de-DE" sz="1400" b="1" dirty="0">
              <a:solidFill>
                <a:prstClr val="black"/>
              </a:solidFill>
            </a:endParaRPr>
          </a:p>
          <a:p>
            <a:pPr lvl="0">
              <a:lnSpc>
                <a:spcPct val="115000"/>
              </a:lnSpc>
            </a:pPr>
            <a:r>
              <a:rPr lang="de-DE" sz="1400" b="1" dirty="0">
                <a:solidFill>
                  <a:prstClr val="black"/>
                </a:solidFill>
              </a:rPr>
              <a:t>1. Gefühle kennenlernen</a:t>
            </a:r>
          </a:p>
          <a:p>
            <a:pPr lvl="0">
              <a:lnSpc>
                <a:spcPct val="115000"/>
              </a:lnSpc>
            </a:pPr>
            <a:r>
              <a:rPr lang="de-DE" sz="1400" dirty="0">
                <a:solidFill>
                  <a:prstClr val="black"/>
                </a:solidFill>
              </a:rPr>
              <a:t>Gefühlskreis, um den Kindern die wichtigsten/</a:t>
            </a:r>
          </a:p>
          <a:p>
            <a:pPr lvl="0">
              <a:lnSpc>
                <a:spcPct val="115000"/>
              </a:lnSpc>
            </a:pPr>
            <a:r>
              <a:rPr lang="de-DE" sz="1400" dirty="0">
                <a:solidFill>
                  <a:prstClr val="black"/>
                </a:solidFill>
              </a:rPr>
              <a:t>bekannten Gefühle nochmal zu präsentieren </a:t>
            </a:r>
          </a:p>
          <a:p>
            <a:pPr lvl="0">
              <a:lnSpc>
                <a:spcPct val="115000"/>
              </a:lnSpc>
            </a:pPr>
            <a:endParaRPr lang="de-DE" sz="1400" dirty="0">
              <a:solidFill>
                <a:prstClr val="black"/>
              </a:solidFill>
            </a:endParaRPr>
          </a:p>
          <a:p>
            <a:pPr lvl="0">
              <a:lnSpc>
                <a:spcPct val="115000"/>
              </a:lnSpc>
            </a:pPr>
            <a:r>
              <a:rPr lang="de-DE" sz="1400" dirty="0">
                <a:solidFill>
                  <a:prstClr val="black"/>
                </a:solidFill>
              </a:rPr>
              <a:t>In der Schatzkiste ist der Regenbogenball (Redeerlaubnis)</a:t>
            </a:r>
          </a:p>
          <a:p>
            <a:pPr lvl="0">
              <a:lnSpc>
                <a:spcPct val="115000"/>
              </a:lnSpc>
            </a:pPr>
            <a:r>
              <a:rPr lang="de-DE" sz="1400" dirty="0">
                <a:solidFill>
                  <a:prstClr val="black"/>
                </a:solidFill>
              </a:rPr>
              <a:t>und Gino, die Giraffe mit dem großen Herz (Handpuppe). </a:t>
            </a:r>
          </a:p>
          <a:p>
            <a:pPr lvl="0">
              <a:lnSpc>
                <a:spcPct val="115000"/>
              </a:lnSpc>
            </a:pPr>
            <a:endParaRPr lang="de-DE" sz="1400" b="1" dirty="0">
              <a:solidFill>
                <a:prstClr val="black"/>
              </a:solidFill>
            </a:endParaRPr>
          </a:p>
        </p:txBody>
      </p:sp>
      <p:pic>
        <p:nvPicPr>
          <p:cNvPr id="6" name="Grafik 5">
            <a:extLst>
              <a:ext uri="{FF2B5EF4-FFF2-40B4-BE49-F238E27FC236}">
                <a16:creationId xmlns:a16="http://schemas.microsoft.com/office/drawing/2014/main" id="{1C609636-F6A8-001E-AB44-A1061A72215B}"/>
              </a:ext>
            </a:extLst>
          </p:cNvPr>
          <p:cNvPicPr>
            <a:picLocks noChangeAspect="1"/>
          </p:cNvPicPr>
          <p:nvPr/>
        </p:nvPicPr>
        <p:blipFill rotWithShape="1">
          <a:blip r:embed="rId2">
            <a:extLst>
              <a:ext uri="{28A0092B-C50C-407E-A947-70E740481C1C}">
                <a14:useLocalDpi xmlns:a14="http://schemas.microsoft.com/office/drawing/2010/main" val="0"/>
              </a:ext>
            </a:extLst>
          </a:blip>
          <a:srcRect l="5665" r="30266"/>
          <a:stretch/>
        </p:blipFill>
        <p:spPr>
          <a:xfrm rot="3941960">
            <a:off x="5053281" y="3184865"/>
            <a:ext cx="2258861" cy="1983184"/>
          </a:xfrm>
          <a:prstGeom prst="rect">
            <a:avLst/>
          </a:prstGeom>
        </p:spPr>
      </p:pic>
      <p:sp>
        <p:nvSpPr>
          <p:cNvPr id="3" name="Rechteck 2">
            <a:extLst>
              <a:ext uri="{FF2B5EF4-FFF2-40B4-BE49-F238E27FC236}">
                <a16:creationId xmlns:a16="http://schemas.microsoft.com/office/drawing/2014/main" id="{A1A163E8-D59E-4355-AB52-97CBA5A6AF67}"/>
              </a:ext>
            </a:extLst>
          </p:cNvPr>
          <p:cNvSpPr/>
          <p:nvPr/>
        </p:nvSpPr>
        <p:spPr>
          <a:xfrm>
            <a:off x="7551236" y="5480576"/>
            <a:ext cx="4329121" cy="553998"/>
          </a:xfrm>
          <a:prstGeom prst="rect">
            <a:avLst/>
          </a:prstGeom>
        </p:spPr>
        <p:txBody>
          <a:bodyPr wrap="square">
            <a:spAutoFit/>
          </a:bodyPr>
          <a:lstStyle/>
          <a:p>
            <a:r>
              <a:rPr lang="de-DE" sz="1000" dirty="0"/>
              <a:t>Kostenlose Gefühls-Bilder zu den Gefühlswörtern finden sich im Internet  beispielsweise für den DaZ-Unterricht oder können selbst oder zusammen mit der Klasse gestaltet werden.</a:t>
            </a:r>
          </a:p>
        </p:txBody>
      </p:sp>
      <p:pic>
        <p:nvPicPr>
          <p:cNvPr id="11" name="Grafik 10">
            <a:extLst>
              <a:ext uri="{FF2B5EF4-FFF2-40B4-BE49-F238E27FC236}">
                <a16:creationId xmlns:a16="http://schemas.microsoft.com/office/drawing/2014/main" id="{275453DC-D30E-4135-AF7D-742BDF144EF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8997" y="469981"/>
            <a:ext cx="1118004" cy="1140264"/>
          </a:xfrm>
          <a:prstGeom prst="rect">
            <a:avLst/>
          </a:prstGeom>
          <a:noFill/>
          <a:ln>
            <a:noFill/>
          </a:ln>
        </p:spPr>
      </p:pic>
      <p:pic>
        <p:nvPicPr>
          <p:cNvPr id="8" name="Grafik 7">
            <a:extLst>
              <a:ext uri="{FF2B5EF4-FFF2-40B4-BE49-F238E27FC236}">
                <a16:creationId xmlns:a16="http://schemas.microsoft.com/office/drawing/2014/main" id="{AD91D37D-CF51-4B22-B4C0-4627BB9AC1F6}"/>
              </a:ext>
            </a:extLst>
          </p:cNvPr>
          <p:cNvPicPr/>
          <p:nvPr/>
        </p:nvPicPr>
        <p:blipFill>
          <a:blip r:embed="rId4">
            <a:extLst>
              <a:ext uri="{28A0092B-C50C-407E-A947-70E740481C1C}">
                <a14:useLocalDpi xmlns:a14="http://schemas.microsoft.com/office/drawing/2010/main" val="0"/>
              </a:ext>
            </a:extLst>
          </a:blip>
          <a:stretch>
            <a:fillRect/>
          </a:stretch>
        </p:blipFill>
        <p:spPr>
          <a:xfrm>
            <a:off x="8667176" y="2623301"/>
            <a:ext cx="2217906" cy="2092632"/>
          </a:xfrm>
          <a:prstGeom prst="rect">
            <a:avLst/>
          </a:prstGeom>
        </p:spPr>
      </p:pic>
      <p:sp>
        <p:nvSpPr>
          <p:cNvPr id="4" name="Ellipse 3">
            <a:extLst>
              <a:ext uri="{FF2B5EF4-FFF2-40B4-BE49-F238E27FC236}">
                <a16:creationId xmlns:a16="http://schemas.microsoft.com/office/drawing/2014/main" id="{DCAF7818-A342-47A5-9F61-70A6640F104B}"/>
              </a:ext>
            </a:extLst>
          </p:cNvPr>
          <p:cNvSpPr/>
          <p:nvPr/>
        </p:nvSpPr>
        <p:spPr>
          <a:xfrm>
            <a:off x="7211386" y="2856398"/>
            <a:ext cx="1617133" cy="7535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verliebt</a:t>
            </a:r>
          </a:p>
        </p:txBody>
      </p:sp>
      <p:sp>
        <p:nvSpPr>
          <p:cNvPr id="12" name="Ellipse 11">
            <a:extLst>
              <a:ext uri="{FF2B5EF4-FFF2-40B4-BE49-F238E27FC236}">
                <a16:creationId xmlns:a16="http://schemas.microsoft.com/office/drawing/2014/main" id="{90A98DCF-F96E-4424-A789-BA6B86025005}"/>
              </a:ext>
            </a:extLst>
          </p:cNvPr>
          <p:cNvSpPr/>
          <p:nvPr/>
        </p:nvSpPr>
        <p:spPr>
          <a:xfrm>
            <a:off x="7779521" y="4379523"/>
            <a:ext cx="1781835" cy="7535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enttäuscht</a:t>
            </a:r>
          </a:p>
        </p:txBody>
      </p:sp>
      <p:sp>
        <p:nvSpPr>
          <p:cNvPr id="13" name="Ellipse 12">
            <a:extLst>
              <a:ext uri="{FF2B5EF4-FFF2-40B4-BE49-F238E27FC236}">
                <a16:creationId xmlns:a16="http://schemas.microsoft.com/office/drawing/2014/main" id="{F8CD08CD-B67D-4C3C-B4F8-ED1F6EE8BE11}"/>
              </a:ext>
            </a:extLst>
          </p:cNvPr>
          <p:cNvSpPr/>
          <p:nvPr/>
        </p:nvSpPr>
        <p:spPr>
          <a:xfrm>
            <a:off x="10030073" y="4451098"/>
            <a:ext cx="1617133" cy="7535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erstaunt</a:t>
            </a:r>
          </a:p>
        </p:txBody>
      </p:sp>
      <p:sp>
        <p:nvSpPr>
          <p:cNvPr id="14" name="Ellipse 13">
            <a:extLst>
              <a:ext uri="{FF2B5EF4-FFF2-40B4-BE49-F238E27FC236}">
                <a16:creationId xmlns:a16="http://schemas.microsoft.com/office/drawing/2014/main" id="{91DE952D-42F7-4251-8C9A-6F034AC31E1E}"/>
              </a:ext>
            </a:extLst>
          </p:cNvPr>
          <p:cNvSpPr/>
          <p:nvPr/>
        </p:nvSpPr>
        <p:spPr>
          <a:xfrm>
            <a:off x="10545232" y="3598332"/>
            <a:ext cx="1617133" cy="7535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wütend</a:t>
            </a:r>
          </a:p>
        </p:txBody>
      </p:sp>
      <p:sp>
        <p:nvSpPr>
          <p:cNvPr id="15" name="Ellipse 14">
            <a:extLst>
              <a:ext uri="{FF2B5EF4-FFF2-40B4-BE49-F238E27FC236}">
                <a16:creationId xmlns:a16="http://schemas.microsoft.com/office/drawing/2014/main" id="{74E2F25D-F755-4A47-A021-40E26B0EDB36}"/>
              </a:ext>
            </a:extLst>
          </p:cNvPr>
          <p:cNvSpPr/>
          <p:nvPr/>
        </p:nvSpPr>
        <p:spPr>
          <a:xfrm>
            <a:off x="10428434" y="2368799"/>
            <a:ext cx="1617133" cy="7535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ängstlich</a:t>
            </a:r>
          </a:p>
        </p:txBody>
      </p:sp>
      <p:sp>
        <p:nvSpPr>
          <p:cNvPr id="16" name="Ellipse 15">
            <a:extLst>
              <a:ext uri="{FF2B5EF4-FFF2-40B4-BE49-F238E27FC236}">
                <a16:creationId xmlns:a16="http://schemas.microsoft.com/office/drawing/2014/main" id="{83136696-7AF0-4094-B1DF-DF223EB5DB18}"/>
              </a:ext>
            </a:extLst>
          </p:cNvPr>
          <p:cNvSpPr/>
          <p:nvPr/>
        </p:nvSpPr>
        <p:spPr>
          <a:xfrm>
            <a:off x="8441266" y="1980517"/>
            <a:ext cx="1617133" cy="7535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traurig</a:t>
            </a:r>
          </a:p>
        </p:txBody>
      </p:sp>
    </p:spTree>
    <p:extLst>
      <p:ext uri="{BB962C8B-B14F-4D97-AF65-F5344CB8AC3E}">
        <p14:creationId xmlns:p14="http://schemas.microsoft.com/office/powerpoint/2010/main" val="1923355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a:t>
            </a:r>
            <a:r>
              <a:rPr lang="de-DE" sz="3200" dirty="0" err="1">
                <a:solidFill>
                  <a:schemeClr val="bg1">
                    <a:lumMod val="95000"/>
                  </a:schemeClr>
                </a:solidFill>
              </a:rPr>
              <a:t>Good</a:t>
            </a:r>
            <a:r>
              <a:rPr lang="de-DE" sz="3200" dirty="0">
                <a:solidFill>
                  <a:schemeClr val="bg1">
                    <a:lumMod val="95000"/>
                  </a:schemeClr>
                </a:solidFill>
              </a:rPr>
              <a:t>-Practice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5301706" y="2383778"/>
            <a:ext cx="10515600" cy="646331"/>
          </a:xfrm>
          <a:prstGeom prst="rect">
            <a:avLst/>
          </a:prstGeom>
          <a:noFill/>
        </p:spPr>
        <p:txBody>
          <a:bodyPr wrap="square" rtlCol="0">
            <a:spAutoFit/>
          </a:bodyPr>
          <a:lstStyle/>
          <a:p>
            <a:r>
              <a:rPr lang="de-DE" dirty="0"/>
              <a:t> </a:t>
            </a:r>
          </a:p>
          <a:p>
            <a:r>
              <a:rPr lang="de-DE" dirty="0"/>
              <a:t> </a:t>
            </a:r>
          </a:p>
        </p:txBody>
      </p:sp>
      <p:sp>
        <p:nvSpPr>
          <p:cNvPr id="10" name="Rechteck 9">
            <a:extLst>
              <a:ext uri="{FF2B5EF4-FFF2-40B4-BE49-F238E27FC236}">
                <a16:creationId xmlns:a16="http://schemas.microsoft.com/office/drawing/2014/main" id="{F2A7E596-0F1A-4B61-95AB-34F433ECFD88}"/>
              </a:ext>
            </a:extLst>
          </p:cNvPr>
          <p:cNvSpPr/>
          <p:nvPr/>
        </p:nvSpPr>
        <p:spPr>
          <a:xfrm>
            <a:off x="794359" y="1638412"/>
            <a:ext cx="4114907" cy="4006546"/>
          </a:xfrm>
          <a:prstGeom prst="rect">
            <a:avLst/>
          </a:prstGeom>
        </p:spPr>
        <p:txBody>
          <a:bodyPr wrap="square">
            <a:spAutoFit/>
          </a:bodyPr>
          <a:lstStyle/>
          <a:p>
            <a:pPr lvl="0">
              <a:defRPr/>
            </a:pPr>
            <a:r>
              <a:rPr lang="de-DE" sz="3200" dirty="0"/>
              <a:t>Giraffensprache</a:t>
            </a:r>
          </a:p>
          <a:p>
            <a:pPr lvl="0">
              <a:defRPr/>
            </a:pPr>
            <a:endParaRPr lang="de-DE" sz="1400" b="1" dirty="0">
              <a:solidFill>
                <a:prstClr val="black"/>
              </a:solidFill>
            </a:endParaRPr>
          </a:p>
          <a:p>
            <a:pPr>
              <a:lnSpc>
                <a:spcPct val="115000"/>
              </a:lnSpc>
            </a:pPr>
            <a:r>
              <a:rPr lang="de-DE" sz="1400" b="1" dirty="0">
                <a:solidFill>
                  <a:prstClr val="black"/>
                </a:solidFill>
              </a:rPr>
              <a:t>2. Bedürfnisse hinter Gefühlen erkennen</a:t>
            </a:r>
          </a:p>
          <a:p>
            <a:pPr>
              <a:lnSpc>
                <a:spcPct val="115000"/>
              </a:lnSpc>
            </a:pPr>
            <a:endParaRPr lang="de-DE" sz="1400" b="1" dirty="0">
              <a:solidFill>
                <a:prstClr val="black"/>
              </a:solidFill>
            </a:endParaRPr>
          </a:p>
          <a:p>
            <a:pPr>
              <a:lnSpc>
                <a:spcPct val="115000"/>
              </a:lnSpc>
            </a:pPr>
            <a:r>
              <a:rPr lang="de-DE" sz="1400" dirty="0">
                <a:solidFill>
                  <a:prstClr val="black"/>
                </a:solidFill>
              </a:rPr>
              <a:t>Begrüßen der Giraffen-Handpuppe Gino, die hinter die Gefühle schaut und Bedürfnisse erkennt.</a:t>
            </a:r>
          </a:p>
          <a:p>
            <a:pPr>
              <a:lnSpc>
                <a:spcPct val="115000"/>
              </a:lnSpc>
            </a:pPr>
            <a:endParaRPr lang="de-DE" sz="1400" b="1" dirty="0">
              <a:solidFill>
                <a:prstClr val="black"/>
              </a:solidFill>
            </a:endParaRPr>
          </a:p>
          <a:p>
            <a:pPr>
              <a:lnSpc>
                <a:spcPct val="115000"/>
              </a:lnSpc>
            </a:pPr>
            <a:r>
              <a:rPr lang="de-DE" sz="1400" dirty="0">
                <a:solidFill>
                  <a:prstClr val="black"/>
                </a:solidFill>
              </a:rPr>
              <a:t>Schülerinnen und Schüler oder Lehrkraft stellen entsprechend den Situationen aus dem Buch „Was brauchst du?“ Gefühle vor, indem sie diese vorlesen oder dazu ein Rollenspiel vorbereiten.</a:t>
            </a:r>
          </a:p>
          <a:p>
            <a:pPr>
              <a:lnSpc>
                <a:spcPct val="115000"/>
              </a:lnSpc>
            </a:pPr>
            <a:endParaRPr lang="de-DE" sz="1400" dirty="0">
              <a:solidFill>
                <a:prstClr val="black"/>
              </a:solidFill>
            </a:endParaRPr>
          </a:p>
          <a:p>
            <a:pPr>
              <a:lnSpc>
                <a:spcPct val="115000"/>
              </a:lnSpc>
            </a:pPr>
            <a:r>
              <a:rPr lang="de-DE" sz="1400" dirty="0">
                <a:solidFill>
                  <a:prstClr val="black"/>
                </a:solidFill>
              </a:rPr>
              <a:t>Schülerinnen und Schüler erkennen und benennen Gefühle.</a:t>
            </a:r>
          </a:p>
          <a:p>
            <a:pPr lvl="0">
              <a:lnSpc>
                <a:spcPct val="115000"/>
              </a:lnSpc>
            </a:pPr>
            <a:endParaRPr lang="de-DE" sz="1400" b="1" dirty="0">
              <a:solidFill>
                <a:prstClr val="black"/>
              </a:solidFill>
            </a:endParaRPr>
          </a:p>
        </p:txBody>
      </p:sp>
      <p:pic>
        <p:nvPicPr>
          <p:cNvPr id="7" name="Grafik 6" descr="Ein Bild, das Text, Zubehör enthält.&#10;&#10;Automatisch generierte Beschreibung">
            <a:extLst>
              <a:ext uri="{FF2B5EF4-FFF2-40B4-BE49-F238E27FC236}">
                <a16:creationId xmlns:a16="http://schemas.microsoft.com/office/drawing/2014/main" id="{021EDC90-FA94-9131-E657-B73552AADD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3554" y="1690686"/>
            <a:ext cx="2260246" cy="3724693"/>
          </a:xfrm>
          <a:prstGeom prst="rect">
            <a:avLst/>
          </a:prstGeom>
        </p:spPr>
      </p:pic>
      <p:pic>
        <p:nvPicPr>
          <p:cNvPr id="11" name="Grafik 10">
            <a:extLst>
              <a:ext uri="{FF2B5EF4-FFF2-40B4-BE49-F238E27FC236}">
                <a16:creationId xmlns:a16="http://schemas.microsoft.com/office/drawing/2014/main" id="{73871E72-A87C-0BD1-2978-73F9B751FB47}"/>
              </a:ext>
            </a:extLst>
          </p:cNvPr>
          <p:cNvPicPr>
            <a:picLocks noChangeAspect="1"/>
          </p:cNvPicPr>
          <p:nvPr/>
        </p:nvPicPr>
        <p:blipFill rotWithShape="1">
          <a:blip r:embed="rId3">
            <a:extLst>
              <a:ext uri="{28A0092B-C50C-407E-A947-70E740481C1C}">
                <a14:useLocalDpi xmlns:a14="http://schemas.microsoft.com/office/drawing/2010/main" val="0"/>
              </a:ext>
            </a:extLst>
          </a:blip>
          <a:srcRect t="19552" b="11536"/>
          <a:stretch/>
        </p:blipFill>
        <p:spPr>
          <a:xfrm>
            <a:off x="4977301" y="1722328"/>
            <a:ext cx="4048218" cy="4695409"/>
          </a:xfrm>
          <a:prstGeom prst="rect">
            <a:avLst/>
          </a:prstGeom>
        </p:spPr>
      </p:pic>
      <p:sp>
        <p:nvSpPr>
          <p:cNvPr id="4" name="Textfeld 3">
            <a:extLst>
              <a:ext uri="{FF2B5EF4-FFF2-40B4-BE49-F238E27FC236}">
                <a16:creationId xmlns:a16="http://schemas.microsoft.com/office/drawing/2014/main" id="{43C32A20-9D4D-3418-2840-ED1B358AD2AA}"/>
              </a:ext>
            </a:extLst>
          </p:cNvPr>
          <p:cNvSpPr txBox="1"/>
          <p:nvPr/>
        </p:nvSpPr>
        <p:spPr>
          <a:xfrm>
            <a:off x="4909266" y="6382983"/>
            <a:ext cx="7188679" cy="435889"/>
          </a:xfrm>
          <a:prstGeom prst="rect">
            <a:avLst/>
          </a:prstGeom>
          <a:noFill/>
        </p:spPr>
        <p:txBody>
          <a:bodyPr wrap="square" rtlCol="0">
            <a:spAutoFit/>
          </a:bodyPr>
          <a:lstStyle/>
          <a:p>
            <a:pPr lvl="0">
              <a:lnSpc>
                <a:spcPct val="115000"/>
              </a:lnSpc>
              <a:spcAft>
                <a:spcPts val="1000"/>
              </a:spcAft>
            </a:pPr>
            <a:r>
              <a:rPr lang="de-DE" sz="1000" dirty="0" err="1">
                <a:effectLst/>
                <a:latin typeface="Calibri" panose="020F0502020204030204" pitchFamily="34" charset="0"/>
                <a:ea typeface="Times New Roman" panose="02020603050405020304" pitchFamily="18" charset="0"/>
                <a:cs typeface="Calibri" panose="020F0502020204030204" pitchFamily="34" charset="0"/>
              </a:rPr>
              <a:t>Grubenhofer</a:t>
            </a:r>
            <a:r>
              <a:rPr lang="de-DE" sz="1000" dirty="0">
                <a:effectLst/>
                <a:latin typeface="Calibri" panose="020F0502020204030204" pitchFamily="34" charset="0"/>
                <a:ea typeface="Times New Roman" panose="02020603050405020304" pitchFamily="18" charset="0"/>
                <a:cs typeface="Calibri" panose="020F0502020204030204" pitchFamily="34" charset="0"/>
              </a:rPr>
              <a:t>, Hanna / Eder, Sigrun / </a:t>
            </a:r>
            <a:r>
              <a:rPr lang="de-DE" sz="1000" dirty="0" err="1">
                <a:effectLst/>
                <a:latin typeface="Calibri" panose="020F0502020204030204" pitchFamily="34" charset="0"/>
                <a:ea typeface="Times New Roman" panose="02020603050405020304" pitchFamily="18" charset="0"/>
                <a:cs typeface="Calibri" panose="020F0502020204030204" pitchFamily="34" charset="0"/>
              </a:rPr>
              <a:t>Weingartshofer</a:t>
            </a:r>
            <a:r>
              <a:rPr lang="de-DE" sz="1000" dirty="0">
                <a:effectLst/>
                <a:latin typeface="Calibri" panose="020F0502020204030204" pitchFamily="34" charset="0"/>
                <a:ea typeface="Times New Roman" panose="02020603050405020304" pitchFamily="18" charset="0"/>
                <a:cs typeface="Calibri" panose="020F0502020204030204" pitchFamily="34" charset="0"/>
              </a:rPr>
              <a:t>, Barbara (2019): </a:t>
            </a:r>
            <a:r>
              <a:rPr lang="de-DE" sz="1000" i="1" dirty="0">
                <a:effectLst/>
                <a:latin typeface="Calibri" panose="020F0502020204030204" pitchFamily="34" charset="0"/>
                <a:ea typeface="Times New Roman" panose="02020603050405020304" pitchFamily="18" charset="0"/>
                <a:cs typeface="Calibri" panose="020F0502020204030204" pitchFamily="34" charset="0"/>
              </a:rPr>
              <a:t>Was brauchst du? Mit der Giraffensprache und Gewaltfreier Kommunikation Konflikte kindgerecht lösen</a:t>
            </a:r>
            <a:r>
              <a:rPr lang="de-DE" sz="1000" dirty="0">
                <a:effectLst/>
                <a:latin typeface="Calibri" panose="020F0502020204030204" pitchFamily="34" charset="0"/>
                <a:ea typeface="Times New Roman" panose="02020603050405020304" pitchFamily="18" charset="0"/>
                <a:cs typeface="Calibri" panose="020F0502020204030204" pitchFamily="34" charset="0"/>
              </a:rPr>
              <a:t>, SOWAS! Band 20, Riedenburg: Verlag </a:t>
            </a:r>
            <a:r>
              <a:rPr lang="de-DE" sz="1000" dirty="0" err="1">
                <a:effectLst/>
                <a:latin typeface="Calibri" panose="020F0502020204030204" pitchFamily="34" charset="0"/>
                <a:ea typeface="Times New Roman" panose="02020603050405020304" pitchFamily="18" charset="0"/>
                <a:cs typeface="Calibri" panose="020F0502020204030204" pitchFamily="34" charset="0"/>
              </a:rPr>
              <a:t>edition</a:t>
            </a:r>
            <a:r>
              <a:rPr lang="de-DE" sz="1000" dirty="0">
                <a:effectLst/>
                <a:latin typeface="Calibri" panose="020F0502020204030204" pitchFamily="34" charset="0"/>
                <a:ea typeface="Times New Roman" panose="02020603050405020304" pitchFamily="18" charset="0"/>
                <a:cs typeface="Calibri" panose="020F0502020204030204" pitchFamily="34" charset="0"/>
              </a:rPr>
              <a:t>. </a:t>
            </a: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Grafik 11">
            <a:extLst>
              <a:ext uri="{FF2B5EF4-FFF2-40B4-BE49-F238E27FC236}">
                <a16:creationId xmlns:a16="http://schemas.microsoft.com/office/drawing/2014/main" id="{3725AFD3-2AE3-402A-8BFD-C5745605473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93819" y="427464"/>
            <a:ext cx="1118004" cy="1140264"/>
          </a:xfrm>
          <a:prstGeom prst="rect">
            <a:avLst/>
          </a:prstGeom>
          <a:noFill/>
          <a:ln>
            <a:noFill/>
          </a:ln>
        </p:spPr>
      </p:pic>
    </p:spTree>
    <p:extLst>
      <p:ext uri="{BB962C8B-B14F-4D97-AF65-F5344CB8AC3E}">
        <p14:creationId xmlns:p14="http://schemas.microsoft.com/office/powerpoint/2010/main" val="3804592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a:t>
            </a:r>
            <a:r>
              <a:rPr lang="de-DE" sz="3200" dirty="0" err="1">
                <a:solidFill>
                  <a:schemeClr val="bg1">
                    <a:lumMod val="95000"/>
                  </a:schemeClr>
                </a:solidFill>
              </a:rPr>
              <a:t>Good</a:t>
            </a:r>
            <a:r>
              <a:rPr lang="de-DE" sz="3200" dirty="0">
                <a:solidFill>
                  <a:schemeClr val="bg1">
                    <a:lumMod val="95000"/>
                  </a:schemeClr>
                </a:solidFill>
              </a:rPr>
              <a:t>-Practice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869949" y="1817517"/>
            <a:ext cx="6503987" cy="2897716"/>
          </a:xfrm>
          <a:prstGeom prst="rect">
            <a:avLst/>
          </a:prstGeom>
          <a:noFill/>
        </p:spPr>
        <p:txBody>
          <a:bodyPr wrap="square" rtlCol="0">
            <a:spAutoFit/>
          </a:bodyPr>
          <a:lstStyle/>
          <a:p>
            <a:pPr lvl="0">
              <a:defRPr/>
            </a:pPr>
            <a:r>
              <a:rPr lang="de-DE" sz="3200" dirty="0"/>
              <a:t>Giraffensprache</a:t>
            </a:r>
          </a:p>
          <a:p>
            <a:pPr lvl="0">
              <a:defRPr/>
            </a:pPr>
            <a:endParaRPr lang="de-DE" sz="1400" dirty="0">
              <a:solidFill>
                <a:prstClr val="black"/>
              </a:solidFill>
            </a:endParaRPr>
          </a:p>
          <a:p>
            <a:pPr lvl="0">
              <a:defRPr/>
            </a:pPr>
            <a:r>
              <a:rPr lang="de-DE" sz="1400" b="1" dirty="0">
                <a:solidFill>
                  <a:prstClr val="black"/>
                </a:solidFill>
              </a:rPr>
              <a:t>3. Verschiedene Bedürfnisse in Einklang bringen</a:t>
            </a:r>
          </a:p>
          <a:p>
            <a:pPr lvl="0">
              <a:defRPr/>
            </a:pPr>
            <a:endParaRPr lang="de-DE" sz="1400" b="1" dirty="0">
              <a:solidFill>
                <a:prstClr val="black"/>
              </a:solidFill>
            </a:endParaRPr>
          </a:p>
          <a:p>
            <a:pPr lvl="0">
              <a:defRPr/>
            </a:pPr>
            <a:r>
              <a:rPr lang="de-DE" sz="1400" dirty="0">
                <a:solidFill>
                  <a:prstClr val="black"/>
                </a:solidFill>
              </a:rPr>
              <a:t>Pro Einheit werden anhand von bestimmten Situationen (vgl. Buch) jeweils zwei Gefühle dargestellt. Die Kinder forschen nach den dahinterliegenden Bedürfnissen. Sie erkennen und benennen zwei gegensätzliche Bedürfnisse. Die Giraffe hilft bei Bedarf.</a:t>
            </a:r>
          </a:p>
          <a:p>
            <a:pPr lvl="0">
              <a:lnSpc>
                <a:spcPct val="115000"/>
              </a:lnSpc>
            </a:pPr>
            <a:endParaRPr lang="de-DE" sz="1400" dirty="0">
              <a:solidFill>
                <a:prstClr val="black"/>
              </a:solidFill>
            </a:endParaRPr>
          </a:p>
          <a:p>
            <a:pPr lvl="0">
              <a:lnSpc>
                <a:spcPct val="115000"/>
              </a:lnSpc>
            </a:pPr>
            <a:r>
              <a:rPr lang="de-DE" sz="1400" dirty="0">
                <a:solidFill>
                  <a:prstClr val="black"/>
                </a:solidFill>
              </a:rPr>
              <a:t>Es wird nach einer Möglichkeit (Kompromiss) gesucht, um die beiden Bedürfnisse miteinander in Einklang zu bringen.</a:t>
            </a:r>
          </a:p>
          <a:p>
            <a:pPr lvl="0">
              <a:defRPr/>
            </a:pPr>
            <a:endParaRPr lang="de-DE" b="1" dirty="0">
              <a:solidFill>
                <a:prstClr val="black"/>
              </a:solidFill>
            </a:endParaRPr>
          </a:p>
        </p:txBody>
      </p:sp>
      <p:sp>
        <p:nvSpPr>
          <p:cNvPr id="4" name="Textfeld 3">
            <a:extLst>
              <a:ext uri="{FF2B5EF4-FFF2-40B4-BE49-F238E27FC236}">
                <a16:creationId xmlns:a16="http://schemas.microsoft.com/office/drawing/2014/main" id="{99238BF9-EB6D-4BD6-9BDE-FAD291E46268}"/>
              </a:ext>
            </a:extLst>
          </p:cNvPr>
          <p:cNvSpPr txBox="1"/>
          <p:nvPr/>
        </p:nvSpPr>
        <p:spPr>
          <a:xfrm flipH="1">
            <a:off x="8026400" y="2636679"/>
            <a:ext cx="3016250"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pic>
        <p:nvPicPr>
          <p:cNvPr id="16" name="Grafik 15" descr="Ein Bild, das Text, Umschlag enthält.&#10;&#10;Automatisch generierte Beschreibung">
            <a:extLst>
              <a:ext uri="{FF2B5EF4-FFF2-40B4-BE49-F238E27FC236}">
                <a16:creationId xmlns:a16="http://schemas.microsoft.com/office/drawing/2014/main" id="{AE5955AF-B2C0-2D33-2140-133F2E2FE221}"/>
              </a:ext>
            </a:extLst>
          </p:cNvPr>
          <p:cNvPicPr>
            <a:picLocks noChangeAspect="1"/>
          </p:cNvPicPr>
          <p:nvPr/>
        </p:nvPicPr>
        <p:blipFill rotWithShape="1">
          <a:blip r:embed="rId2">
            <a:extLst>
              <a:ext uri="{28A0092B-C50C-407E-A947-70E740481C1C}">
                <a14:useLocalDpi xmlns:a14="http://schemas.microsoft.com/office/drawing/2010/main" val="0"/>
              </a:ext>
            </a:extLst>
          </a:blip>
          <a:srcRect l="-41" t="3026" r="4938" b="25779"/>
          <a:stretch/>
        </p:blipFill>
        <p:spPr>
          <a:xfrm>
            <a:off x="7685087" y="1717160"/>
            <a:ext cx="3668713" cy="4882551"/>
          </a:xfrm>
          <a:prstGeom prst="rect">
            <a:avLst/>
          </a:prstGeom>
        </p:spPr>
      </p:pic>
      <p:pic>
        <p:nvPicPr>
          <p:cNvPr id="18" name="Grafik 17" descr="Ein Bild, das Text enthält.&#10;&#10;Automatisch generierte Beschreibung">
            <a:extLst>
              <a:ext uri="{FF2B5EF4-FFF2-40B4-BE49-F238E27FC236}">
                <a16:creationId xmlns:a16="http://schemas.microsoft.com/office/drawing/2014/main" id="{8725B48A-AA3A-7EC6-A22F-8089CB8851FE}"/>
              </a:ext>
            </a:extLst>
          </p:cNvPr>
          <p:cNvPicPr>
            <a:picLocks noChangeAspect="1"/>
          </p:cNvPicPr>
          <p:nvPr/>
        </p:nvPicPr>
        <p:blipFill rotWithShape="1">
          <a:blip r:embed="rId3">
            <a:extLst>
              <a:ext uri="{28A0092B-C50C-407E-A947-70E740481C1C}">
                <a14:useLocalDpi xmlns:a14="http://schemas.microsoft.com/office/drawing/2010/main" val="0"/>
              </a:ext>
            </a:extLst>
          </a:blip>
          <a:srcRect t="30865" r="8465"/>
          <a:stretch/>
        </p:blipFill>
        <p:spPr>
          <a:xfrm>
            <a:off x="965201" y="4554842"/>
            <a:ext cx="3683000" cy="1564715"/>
          </a:xfrm>
          <a:prstGeom prst="rect">
            <a:avLst/>
          </a:prstGeom>
        </p:spPr>
      </p:pic>
      <p:pic>
        <p:nvPicPr>
          <p:cNvPr id="20" name="Grafik 19" descr="Ein Bild, das Text, Whiteboard enthält.&#10;&#10;Automatisch generierte Beschreibung">
            <a:extLst>
              <a:ext uri="{FF2B5EF4-FFF2-40B4-BE49-F238E27FC236}">
                <a16:creationId xmlns:a16="http://schemas.microsoft.com/office/drawing/2014/main" id="{8FFB3E2A-30FC-5C5D-7B6D-853F0916C053}"/>
              </a:ext>
            </a:extLst>
          </p:cNvPr>
          <p:cNvPicPr>
            <a:picLocks noChangeAspect="1"/>
          </p:cNvPicPr>
          <p:nvPr/>
        </p:nvPicPr>
        <p:blipFill rotWithShape="1">
          <a:blip r:embed="rId4">
            <a:extLst>
              <a:ext uri="{28A0092B-C50C-407E-A947-70E740481C1C}">
                <a14:useLocalDpi xmlns:a14="http://schemas.microsoft.com/office/drawing/2010/main" val="0"/>
              </a:ext>
            </a:extLst>
          </a:blip>
          <a:srcRect l="26778" t="7177" b="9375"/>
          <a:stretch/>
        </p:blipFill>
        <p:spPr>
          <a:xfrm>
            <a:off x="4857975" y="4532296"/>
            <a:ext cx="2476050" cy="1587261"/>
          </a:xfrm>
          <a:prstGeom prst="rect">
            <a:avLst/>
          </a:prstGeom>
        </p:spPr>
      </p:pic>
      <p:sp>
        <p:nvSpPr>
          <p:cNvPr id="3" name="Textfeld 2">
            <a:extLst>
              <a:ext uri="{FF2B5EF4-FFF2-40B4-BE49-F238E27FC236}">
                <a16:creationId xmlns:a16="http://schemas.microsoft.com/office/drawing/2014/main" id="{AA37286C-4B3E-CF62-5BC1-D568F17F97E5}"/>
              </a:ext>
            </a:extLst>
          </p:cNvPr>
          <p:cNvSpPr txBox="1"/>
          <p:nvPr/>
        </p:nvSpPr>
        <p:spPr>
          <a:xfrm>
            <a:off x="869949" y="6095086"/>
            <a:ext cx="7188679" cy="435889"/>
          </a:xfrm>
          <a:prstGeom prst="rect">
            <a:avLst/>
          </a:prstGeom>
          <a:noFill/>
        </p:spPr>
        <p:txBody>
          <a:bodyPr wrap="square" rtlCol="0">
            <a:spAutoFit/>
          </a:bodyPr>
          <a:lstStyle/>
          <a:p>
            <a:pPr lvl="0">
              <a:lnSpc>
                <a:spcPct val="115000"/>
              </a:lnSpc>
              <a:spcAft>
                <a:spcPts val="1000"/>
              </a:spcAft>
            </a:pPr>
            <a:r>
              <a:rPr lang="de-DE" sz="1000" dirty="0" err="1">
                <a:effectLst/>
                <a:latin typeface="Calibri" panose="020F0502020204030204" pitchFamily="34" charset="0"/>
                <a:ea typeface="Times New Roman" panose="02020603050405020304" pitchFamily="18" charset="0"/>
                <a:cs typeface="Calibri" panose="020F0502020204030204" pitchFamily="34" charset="0"/>
              </a:rPr>
              <a:t>Grubenhofer</a:t>
            </a:r>
            <a:r>
              <a:rPr lang="de-DE" sz="1000" dirty="0">
                <a:effectLst/>
                <a:latin typeface="Calibri" panose="020F0502020204030204" pitchFamily="34" charset="0"/>
                <a:ea typeface="Times New Roman" panose="02020603050405020304" pitchFamily="18" charset="0"/>
                <a:cs typeface="Calibri" panose="020F0502020204030204" pitchFamily="34" charset="0"/>
              </a:rPr>
              <a:t>, Hanna / Eder, Sigrun / </a:t>
            </a:r>
            <a:r>
              <a:rPr lang="de-DE" sz="1000" dirty="0" err="1">
                <a:effectLst/>
                <a:latin typeface="Calibri" panose="020F0502020204030204" pitchFamily="34" charset="0"/>
                <a:ea typeface="Times New Roman" panose="02020603050405020304" pitchFamily="18" charset="0"/>
                <a:cs typeface="Calibri" panose="020F0502020204030204" pitchFamily="34" charset="0"/>
              </a:rPr>
              <a:t>Weingartshofer</a:t>
            </a:r>
            <a:r>
              <a:rPr lang="de-DE" sz="1000" dirty="0">
                <a:effectLst/>
                <a:latin typeface="Calibri" panose="020F0502020204030204" pitchFamily="34" charset="0"/>
                <a:ea typeface="Times New Roman" panose="02020603050405020304" pitchFamily="18" charset="0"/>
                <a:cs typeface="Calibri" panose="020F0502020204030204" pitchFamily="34" charset="0"/>
              </a:rPr>
              <a:t>, Barbara (2019): </a:t>
            </a:r>
            <a:r>
              <a:rPr lang="de-DE" sz="1000" i="1" dirty="0">
                <a:effectLst/>
                <a:latin typeface="Calibri" panose="020F0502020204030204" pitchFamily="34" charset="0"/>
                <a:ea typeface="Times New Roman" panose="02020603050405020304" pitchFamily="18" charset="0"/>
                <a:cs typeface="Calibri" panose="020F0502020204030204" pitchFamily="34" charset="0"/>
              </a:rPr>
              <a:t>Was brauchst du? Mit der Giraffensprache und Gewaltfreier Kommunikation Konflikte kindgerecht lösen</a:t>
            </a:r>
            <a:r>
              <a:rPr lang="de-DE" sz="1000" dirty="0">
                <a:effectLst/>
                <a:latin typeface="Calibri" panose="020F0502020204030204" pitchFamily="34" charset="0"/>
                <a:ea typeface="Times New Roman" panose="02020603050405020304" pitchFamily="18" charset="0"/>
                <a:cs typeface="Calibri" panose="020F0502020204030204" pitchFamily="34" charset="0"/>
              </a:rPr>
              <a:t>, SOWAS! Band 20, Riedenburg: Verlag </a:t>
            </a:r>
            <a:r>
              <a:rPr lang="de-DE" sz="1000" dirty="0" err="1">
                <a:effectLst/>
                <a:latin typeface="Calibri" panose="020F0502020204030204" pitchFamily="34" charset="0"/>
                <a:ea typeface="Times New Roman" panose="02020603050405020304" pitchFamily="18" charset="0"/>
                <a:cs typeface="Calibri" panose="020F0502020204030204" pitchFamily="34" charset="0"/>
              </a:rPr>
              <a:t>edition</a:t>
            </a:r>
            <a:r>
              <a:rPr lang="de-DE" sz="1000" dirty="0">
                <a:effectLst/>
                <a:latin typeface="Calibri" panose="020F0502020204030204" pitchFamily="34" charset="0"/>
                <a:ea typeface="Times New Roman" panose="02020603050405020304" pitchFamily="18" charset="0"/>
                <a:cs typeface="Calibri" panose="020F0502020204030204" pitchFamily="34" charset="0"/>
              </a:rPr>
              <a:t>. </a:t>
            </a:r>
            <a:endParaRPr lang="de-DE"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rafik 9">
            <a:extLst>
              <a:ext uri="{FF2B5EF4-FFF2-40B4-BE49-F238E27FC236}">
                <a16:creationId xmlns:a16="http://schemas.microsoft.com/office/drawing/2014/main" id="{CD08A7A4-40B7-433B-A9A7-A55A01BA7D0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68419" y="466524"/>
            <a:ext cx="1118004" cy="1140264"/>
          </a:xfrm>
          <a:prstGeom prst="rect">
            <a:avLst/>
          </a:prstGeom>
          <a:noFill/>
          <a:ln>
            <a:noFill/>
          </a:ln>
        </p:spPr>
      </p:pic>
    </p:spTree>
    <p:extLst>
      <p:ext uri="{BB962C8B-B14F-4D97-AF65-F5344CB8AC3E}">
        <p14:creationId xmlns:p14="http://schemas.microsoft.com/office/powerpoint/2010/main" val="1515493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xfrm>
            <a:off x="838199" y="365125"/>
            <a:ext cx="10925113" cy="1325563"/>
          </a:xfrm>
          <a:solidFill>
            <a:schemeClr val="tx2">
              <a:lumMod val="75000"/>
            </a:schemeClr>
          </a:solidFill>
        </p:spPr>
        <p:txBody>
          <a:bodyPr>
            <a:normAutofit/>
          </a:bodyPr>
          <a:lstStyle/>
          <a:p>
            <a:r>
              <a:rPr lang="de-DE" sz="3200" dirty="0">
                <a:solidFill>
                  <a:schemeClr val="bg1">
                    <a:lumMod val="95000"/>
                  </a:schemeClr>
                </a:solidFill>
              </a:rPr>
              <a:t>                                               Materialien </a:t>
            </a:r>
            <a:r>
              <a:rPr lang="de-DE" sz="3200" dirty="0" err="1">
                <a:solidFill>
                  <a:schemeClr val="bg1">
                    <a:lumMod val="95000"/>
                  </a:schemeClr>
                </a:solidFill>
              </a:rPr>
              <a:t>Good</a:t>
            </a:r>
            <a:r>
              <a:rPr lang="de-DE" sz="3200" dirty="0">
                <a:solidFill>
                  <a:schemeClr val="bg1">
                    <a:lumMod val="95000"/>
                  </a:schemeClr>
                </a:solidFill>
              </a:rPr>
              <a:t>-Practice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838199" y="1598038"/>
            <a:ext cx="5579533" cy="5352747"/>
          </a:xfrm>
          <a:prstGeom prst="rect">
            <a:avLst/>
          </a:prstGeom>
          <a:noFill/>
        </p:spPr>
        <p:txBody>
          <a:bodyPr wrap="square" rtlCol="0">
            <a:spAutoFit/>
          </a:bodyPr>
          <a:lstStyle/>
          <a:p>
            <a:pPr lvl="0">
              <a:defRPr/>
            </a:pPr>
            <a:r>
              <a:rPr lang="de-DE" sz="3200" dirty="0"/>
              <a:t>Giraffensprache</a:t>
            </a:r>
          </a:p>
          <a:p>
            <a:pPr lvl="0">
              <a:defRPr/>
            </a:pPr>
            <a:endParaRPr lang="de-DE" sz="1400" dirty="0">
              <a:solidFill>
                <a:prstClr val="black"/>
              </a:solidFill>
            </a:endParaRPr>
          </a:p>
          <a:p>
            <a:pPr lvl="0">
              <a:defRPr/>
            </a:pPr>
            <a:r>
              <a:rPr lang="de-DE" sz="1400" b="1" dirty="0">
                <a:solidFill>
                  <a:prstClr val="black"/>
                </a:solidFill>
              </a:rPr>
              <a:t>4. Klar kommunizieren</a:t>
            </a:r>
          </a:p>
          <a:p>
            <a:pPr lvl="0">
              <a:defRPr/>
            </a:pPr>
            <a:endParaRPr lang="de-DE" sz="1400" b="1" dirty="0">
              <a:solidFill>
                <a:prstClr val="black"/>
              </a:solidFill>
            </a:endParaRPr>
          </a:p>
          <a:p>
            <a:pPr lvl="0">
              <a:lnSpc>
                <a:spcPct val="115000"/>
              </a:lnSpc>
            </a:pPr>
            <a:r>
              <a:rPr lang="de-DE" sz="1400" dirty="0">
                <a:solidFill>
                  <a:prstClr val="black"/>
                </a:solidFill>
              </a:rPr>
              <a:t>Beim Erarbeiten des Kompromisses wird anhand von bekannten Symbolen und nach einem vorgegebenen Ablauf wertschätzend und gewaltfrei </a:t>
            </a:r>
          </a:p>
          <a:p>
            <a:pPr lvl="0">
              <a:lnSpc>
                <a:spcPct val="115000"/>
              </a:lnSpc>
            </a:pPr>
            <a:r>
              <a:rPr lang="de-DE" sz="1400" dirty="0">
                <a:solidFill>
                  <a:prstClr val="black"/>
                </a:solidFill>
              </a:rPr>
              <a:t>kommuniziert. Eingeübt kann dies im Rollenspiel werden, z. B. mit Situationen aus der Giraffenkartei.</a:t>
            </a:r>
          </a:p>
          <a:p>
            <a:pPr lvl="0">
              <a:lnSpc>
                <a:spcPct val="115000"/>
              </a:lnSpc>
            </a:pPr>
            <a:endParaRPr lang="de-DE" sz="1400" dirty="0">
              <a:solidFill>
                <a:prstClr val="black"/>
              </a:solidFill>
            </a:endParaRPr>
          </a:p>
          <a:p>
            <a:pPr marL="742950" lvl="1" indent="-285750">
              <a:lnSpc>
                <a:spcPct val="115000"/>
              </a:lnSpc>
              <a:buFont typeface="+mj-lt"/>
              <a:buAutoNum type="alphaLcPeriod"/>
            </a:pPr>
            <a:r>
              <a:rPr lang="de-DE" sz="1400" dirty="0">
                <a:solidFill>
                  <a:prstClr val="black"/>
                </a:solidFill>
              </a:rPr>
              <a:t>Ich sehe/höre/nehme wahr …</a:t>
            </a:r>
          </a:p>
          <a:p>
            <a:pPr lvl="1">
              <a:lnSpc>
                <a:spcPct val="115000"/>
              </a:lnSpc>
            </a:pPr>
            <a:endParaRPr lang="de-DE" sz="1400" dirty="0">
              <a:solidFill>
                <a:prstClr val="black"/>
              </a:solidFill>
            </a:endParaRPr>
          </a:p>
          <a:p>
            <a:pPr marL="742950" lvl="1" indent="-285750">
              <a:lnSpc>
                <a:spcPct val="115000"/>
              </a:lnSpc>
              <a:buFont typeface="+mj-lt"/>
              <a:buAutoNum type="alphaLcPeriod"/>
            </a:pPr>
            <a:endParaRPr lang="de-DE" sz="1400" dirty="0">
              <a:solidFill>
                <a:prstClr val="black"/>
              </a:solidFill>
            </a:endParaRPr>
          </a:p>
          <a:p>
            <a:pPr marL="742950" lvl="1" indent="-285750">
              <a:lnSpc>
                <a:spcPct val="115000"/>
              </a:lnSpc>
              <a:buFont typeface="+mj-lt"/>
              <a:buAutoNum type="alphaLcPeriod"/>
            </a:pPr>
            <a:r>
              <a:rPr lang="de-DE" sz="1400" dirty="0">
                <a:solidFill>
                  <a:prstClr val="black"/>
                </a:solidFill>
              </a:rPr>
              <a:t>Ich fühle mich … / Ich bin…</a:t>
            </a:r>
          </a:p>
          <a:p>
            <a:pPr marL="742950" lvl="1" indent="-285750">
              <a:lnSpc>
                <a:spcPct val="115000"/>
              </a:lnSpc>
              <a:buFont typeface="+mj-lt"/>
              <a:buAutoNum type="alphaLcPeriod"/>
            </a:pPr>
            <a:endParaRPr lang="de-DE" sz="1400" dirty="0">
              <a:solidFill>
                <a:prstClr val="black"/>
              </a:solidFill>
            </a:endParaRPr>
          </a:p>
          <a:p>
            <a:pPr lvl="1">
              <a:lnSpc>
                <a:spcPct val="115000"/>
              </a:lnSpc>
            </a:pPr>
            <a:endParaRPr lang="de-DE" sz="1400" dirty="0">
              <a:solidFill>
                <a:prstClr val="black"/>
              </a:solidFill>
            </a:endParaRPr>
          </a:p>
          <a:p>
            <a:pPr marL="742950" lvl="1" indent="-285750">
              <a:lnSpc>
                <a:spcPct val="115000"/>
              </a:lnSpc>
              <a:buFont typeface="+mj-lt"/>
              <a:buAutoNum type="alphaLcPeriod"/>
            </a:pPr>
            <a:r>
              <a:rPr lang="de-DE" sz="1400" dirty="0">
                <a:solidFill>
                  <a:prstClr val="black"/>
                </a:solidFill>
              </a:rPr>
              <a:t>Ich brauche …</a:t>
            </a:r>
          </a:p>
          <a:p>
            <a:pPr lvl="1">
              <a:lnSpc>
                <a:spcPct val="115000"/>
              </a:lnSpc>
            </a:pPr>
            <a:endParaRPr lang="de-DE" sz="1400" dirty="0">
              <a:solidFill>
                <a:prstClr val="black"/>
              </a:solidFill>
            </a:endParaRPr>
          </a:p>
          <a:p>
            <a:pPr marL="742950" lvl="1" indent="-285750">
              <a:lnSpc>
                <a:spcPct val="115000"/>
              </a:lnSpc>
              <a:buFont typeface="+mj-lt"/>
              <a:buAutoNum type="alphaLcPeriod"/>
            </a:pPr>
            <a:endParaRPr lang="de-DE" sz="1400" dirty="0">
              <a:solidFill>
                <a:prstClr val="black"/>
              </a:solidFill>
            </a:endParaRPr>
          </a:p>
          <a:p>
            <a:pPr marL="742950" lvl="1" indent="-285750">
              <a:lnSpc>
                <a:spcPct val="115000"/>
              </a:lnSpc>
              <a:spcAft>
                <a:spcPts val="1000"/>
              </a:spcAft>
              <a:buFont typeface="+mj-lt"/>
              <a:buAutoNum type="alphaLcPeriod"/>
            </a:pPr>
            <a:r>
              <a:rPr lang="de-DE" sz="1400" dirty="0">
                <a:solidFill>
                  <a:prstClr val="black"/>
                </a:solidFill>
              </a:rPr>
              <a:t>Ich wünsche mir …</a:t>
            </a:r>
            <a:endParaRPr lang="de-DE" sz="3200" b="1" dirty="0">
              <a:solidFill>
                <a:prstClr val="black"/>
              </a:solidFill>
            </a:endParaRPr>
          </a:p>
          <a:p>
            <a:pPr lvl="0">
              <a:defRPr/>
            </a:pPr>
            <a:endParaRPr lang="de-DE" b="1" dirty="0">
              <a:solidFill>
                <a:prstClr val="black"/>
              </a:solidFill>
            </a:endParaRPr>
          </a:p>
        </p:txBody>
      </p:sp>
      <p:sp>
        <p:nvSpPr>
          <p:cNvPr id="4" name="Textfeld 3">
            <a:extLst>
              <a:ext uri="{FF2B5EF4-FFF2-40B4-BE49-F238E27FC236}">
                <a16:creationId xmlns:a16="http://schemas.microsoft.com/office/drawing/2014/main" id="{99238BF9-EB6D-4BD6-9BDE-FAD291E46268}"/>
              </a:ext>
            </a:extLst>
          </p:cNvPr>
          <p:cNvSpPr txBox="1"/>
          <p:nvPr/>
        </p:nvSpPr>
        <p:spPr>
          <a:xfrm flipH="1">
            <a:off x="8026400" y="2636679"/>
            <a:ext cx="3016250"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pic>
        <p:nvPicPr>
          <p:cNvPr id="6" name="Grafik 5" descr="Ein Bild, das Text enthält.&#10;&#10;Automatisch generierte Beschreibung">
            <a:extLst>
              <a:ext uri="{FF2B5EF4-FFF2-40B4-BE49-F238E27FC236}">
                <a16:creationId xmlns:a16="http://schemas.microsoft.com/office/drawing/2014/main" id="{032964A7-D3D4-785C-E5C1-57D8C2AF38EC}"/>
              </a:ext>
            </a:extLst>
          </p:cNvPr>
          <p:cNvPicPr>
            <a:picLocks noChangeAspect="1"/>
          </p:cNvPicPr>
          <p:nvPr/>
        </p:nvPicPr>
        <p:blipFill rotWithShape="1">
          <a:blip r:embed="rId2">
            <a:extLst>
              <a:ext uri="{28A0092B-C50C-407E-A947-70E740481C1C}">
                <a14:useLocalDpi xmlns:a14="http://schemas.microsoft.com/office/drawing/2010/main" val="0"/>
              </a:ext>
            </a:extLst>
          </a:blip>
          <a:srcRect l="2759" r="19340"/>
          <a:stretch/>
        </p:blipFill>
        <p:spPr>
          <a:xfrm>
            <a:off x="6417732" y="2098031"/>
            <a:ext cx="5345581" cy="4084051"/>
          </a:xfrm>
          <a:prstGeom prst="rect">
            <a:avLst/>
          </a:prstGeom>
        </p:spPr>
      </p:pic>
      <p:sp>
        <p:nvSpPr>
          <p:cNvPr id="3" name="Textfeld 2">
            <a:extLst>
              <a:ext uri="{FF2B5EF4-FFF2-40B4-BE49-F238E27FC236}">
                <a16:creationId xmlns:a16="http://schemas.microsoft.com/office/drawing/2014/main" id="{39378BB9-705A-1EAF-D7EF-FA7EBCB84DFF}"/>
              </a:ext>
            </a:extLst>
          </p:cNvPr>
          <p:cNvSpPr txBox="1"/>
          <p:nvPr/>
        </p:nvSpPr>
        <p:spPr>
          <a:xfrm>
            <a:off x="6417732" y="6182082"/>
            <a:ext cx="5613926" cy="553998"/>
          </a:xfrm>
          <a:prstGeom prst="rect">
            <a:avLst/>
          </a:prstGeom>
          <a:noFill/>
        </p:spPr>
        <p:txBody>
          <a:bodyPr wrap="square" rtlCol="0">
            <a:spAutoFit/>
          </a:bodyPr>
          <a:lstStyle/>
          <a:p>
            <a:r>
              <a:rPr lang="de-DE" sz="1000" dirty="0"/>
              <a:t>© Verlag an der Ruhr 2020, Nachdruck 2022, „Giraffen-Kartei – Kinder üben selbstständig gewaltfreie Kommunikation mit der Giraffensprache – In 4 Schritten Konflikte lösen“, ISBN: 9783834644299, </a:t>
            </a:r>
          </a:p>
          <a:p>
            <a:r>
              <a:rPr lang="de-DE" sz="1000" dirty="0"/>
              <a:t>Autorin: Simone Wölfel, Illustrationen: Anna-Lena Kühler</a:t>
            </a:r>
          </a:p>
        </p:txBody>
      </p:sp>
      <p:pic>
        <p:nvPicPr>
          <p:cNvPr id="10" name="Grafik 9">
            <a:extLst>
              <a:ext uri="{FF2B5EF4-FFF2-40B4-BE49-F238E27FC236}">
                <a16:creationId xmlns:a16="http://schemas.microsoft.com/office/drawing/2014/main" id="{97DCB91B-1BF5-465B-92AD-42E5B68A364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8986" y="457774"/>
            <a:ext cx="1118004" cy="1140264"/>
          </a:xfrm>
          <a:prstGeom prst="rect">
            <a:avLst/>
          </a:prstGeom>
          <a:noFill/>
          <a:ln>
            <a:noFill/>
          </a:ln>
        </p:spPr>
      </p:pic>
      <p:pic>
        <p:nvPicPr>
          <p:cNvPr id="11" name="Grafik 10">
            <a:extLst>
              <a:ext uri="{FF2B5EF4-FFF2-40B4-BE49-F238E27FC236}">
                <a16:creationId xmlns:a16="http://schemas.microsoft.com/office/drawing/2014/main" id="{8C61006B-2BFE-4FB9-A8C0-D1475E46E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534457" flipV="1">
            <a:off x="4088833" y="3536881"/>
            <a:ext cx="751425" cy="751425"/>
          </a:xfrm>
          <a:prstGeom prst="rect">
            <a:avLst/>
          </a:prstGeom>
        </p:spPr>
      </p:pic>
      <p:pic>
        <p:nvPicPr>
          <p:cNvPr id="12" name="Grafik 11">
            <a:extLst>
              <a:ext uri="{FF2B5EF4-FFF2-40B4-BE49-F238E27FC236}">
                <a16:creationId xmlns:a16="http://schemas.microsoft.com/office/drawing/2014/main" id="{0AA6974D-DB1B-47EF-B917-B3F01F5F4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4677" y="4320736"/>
            <a:ext cx="760245" cy="760245"/>
          </a:xfrm>
          <a:prstGeom prst="rect">
            <a:avLst/>
          </a:prstGeom>
        </p:spPr>
      </p:pic>
      <p:pic>
        <p:nvPicPr>
          <p:cNvPr id="7" name="Grafik 6">
            <a:extLst>
              <a:ext uri="{FF2B5EF4-FFF2-40B4-BE49-F238E27FC236}">
                <a16:creationId xmlns:a16="http://schemas.microsoft.com/office/drawing/2014/main" id="{FB2254C8-DE77-4489-80EC-3EDF4015B4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4173" y="5889610"/>
            <a:ext cx="740749" cy="740749"/>
          </a:xfrm>
          <a:prstGeom prst="rect">
            <a:avLst/>
          </a:prstGeom>
        </p:spPr>
      </p:pic>
      <p:pic>
        <p:nvPicPr>
          <p:cNvPr id="14" name="Grafik 13">
            <a:extLst>
              <a:ext uri="{FF2B5EF4-FFF2-40B4-BE49-F238E27FC236}">
                <a16:creationId xmlns:a16="http://schemas.microsoft.com/office/drawing/2014/main" id="{853D78B5-E822-4D56-B2A5-D7A6FEE04587}"/>
              </a:ext>
            </a:extLst>
          </p:cNvPr>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rot="789246">
            <a:off x="4087412" y="5093840"/>
            <a:ext cx="734773" cy="782910"/>
          </a:xfrm>
          <a:prstGeom prst="rect">
            <a:avLst/>
          </a:prstGeom>
        </p:spPr>
      </p:pic>
    </p:spTree>
    <p:extLst>
      <p:ext uri="{BB962C8B-B14F-4D97-AF65-F5344CB8AC3E}">
        <p14:creationId xmlns:p14="http://schemas.microsoft.com/office/powerpoint/2010/main" val="3704961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a:t>
            </a:r>
            <a:r>
              <a:rPr lang="de-DE" sz="3200" dirty="0" err="1">
                <a:solidFill>
                  <a:schemeClr val="bg1">
                    <a:lumMod val="95000"/>
                  </a:schemeClr>
                </a:solidFill>
              </a:rPr>
              <a:t>Good</a:t>
            </a:r>
            <a:r>
              <a:rPr lang="de-DE" sz="3200" dirty="0">
                <a:solidFill>
                  <a:schemeClr val="bg1">
                    <a:lumMod val="95000"/>
                  </a:schemeClr>
                </a:solidFill>
              </a:rPr>
              <a:t>-Practice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838200" y="1850875"/>
            <a:ext cx="6477000" cy="3677930"/>
          </a:xfrm>
          <a:prstGeom prst="rect">
            <a:avLst/>
          </a:prstGeom>
          <a:noFill/>
        </p:spPr>
        <p:txBody>
          <a:bodyPr wrap="square" rtlCol="0">
            <a:spAutoFit/>
          </a:bodyPr>
          <a:lstStyle/>
          <a:p>
            <a:pPr lvl="0">
              <a:defRPr/>
            </a:pPr>
            <a:r>
              <a:rPr lang="de-DE" sz="3200" dirty="0"/>
              <a:t>Giraffensprache</a:t>
            </a:r>
          </a:p>
          <a:p>
            <a:pPr lvl="0">
              <a:defRPr/>
            </a:pPr>
            <a:endParaRPr lang="de-DE" sz="1400" dirty="0">
              <a:solidFill>
                <a:prstClr val="black"/>
              </a:solidFill>
            </a:endParaRPr>
          </a:p>
          <a:p>
            <a:pPr lvl="0">
              <a:lnSpc>
                <a:spcPct val="115000"/>
              </a:lnSpc>
            </a:pPr>
            <a:r>
              <a:rPr lang="de-DE" sz="1400" dirty="0">
                <a:solidFill>
                  <a:prstClr val="black"/>
                </a:solidFill>
              </a:rPr>
              <a:t>Im Verlauf der Schuljahres ist unser Gefühlstiere – </a:t>
            </a:r>
          </a:p>
          <a:p>
            <a:pPr lvl="0">
              <a:lnSpc>
                <a:spcPct val="115000"/>
              </a:lnSpc>
            </a:pPr>
            <a:r>
              <a:rPr lang="de-DE" sz="1400" dirty="0">
                <a:solidFill>
                  <a:prstClr val="black"/>
                </a:solidFill>
              </a:rPr>
              <a:t>Zoo noch weiter angewachsen:</a:t>
            </a:r>
          </a:p>
          <a:p>
            <a:pPr lvl="0">
              <a:lnSpc>
                <a:spcPct val="115000"/>
              </a:lnSpc>
            </a:pPr>
            <a:endParaRPr lang="de-DE" sz="3200" b="1" dirty="0">
              <a:solidFill>
                <a:prstClr val="black"/>
              </a:solidFill>
            </a:endParaRPr>
          </a:p>
          <a:p>
            <a:pPr lvl="0">
              <a:defRPr/>
            </a:pPr>
            <a:r>
              <a:rPr lang="de-DE" b="1" dirty="0">
                <a:solidFill>
                  <a:prstClr val="black"/>
                </a:solidFill>
              </a:rPr>
              <a:t>Elli Elefant: </a:t>
            </a:r>
            <a:r>
              <a:rPr lang="de-DE" sz="1400" dirty="0">
                <a:solidFill>
                  <a:prstClr val="black"/>
                </a:solidFill>
              </a:rPr>
              <a:t>Egal, was du sagst, du kannst mich nicht ärgern!</a:t>
            </a:r>
          </a:p>
          <a:p>
            <a:pPr lvl="0">
              <a:defRPr/>
            </a:pPr>
            <a:r>
              <a:rPr lang="de-DE" b="1" dirty="0" err="1">
                <a:solidFill>
                  <a:prstClr val="black"/>
                </a:solidFill>
              </a:rPr>
              <a:t>Philu</a:t>
            </a:r>
            <a:r>
              <a:rPr lang="de-DE" b="1" dirty="0">
                <a:solidFill>
                  <a:prstClr val="black"/>
                </a:solidFill>
              </a:rPr>
              <a:t> Maus: </a:t>
            </a:r>
            <a:r>
              <a:rPr lang="de-DE" sz="1400" dirty="0">
                <a:solidFill>
                  <a:prstClr val="black"/>
                </a:solidFill>
              </a:rPr>
              <a:t>Ich philosophiere mit dir!</a:t>
            </a:r>
          </a:p>
          <a:p>
            <a:pPr lvl="0">
              <a:defRPr/>
            </a:pPr>
            <a:r>
              <a:rPr lang="de-DE" b="1" dirty="0">
                <a:solidFill>
                  <a:prstClr val="black"/>
                </a:solidFill>
              </a:rPr>
              <a:t>Patty Papagei: </a:t>
            </a:r>
            <a:r>
              <a:rPr lang="de-DE" sz="1400" dirty="0">
                <a:solidFill>
                  <a:prstClr val="black"/>
                </a:solidFill>
              </a:rPr>
              <a:t>Mir geht´s sehr gut damit!</a:t>
            </a:r>
          </a:p>
          <a:p>
            <a:pPr lvl="0">
              <a:defRPr/>
            </a:pPr>
            <a:r>
              <a:rPr lang="de-DE" b="1" dirty="0" err="1">
                <a:solidFill>
                  <a:prstClr val="black"/>
                </a:solidFill>
              </a:rPr>
              <a:t>Bibu</a:t>
            </a:r>
            <a:r>
              <a:rPr lang="de-DE" b="1" dirty="0">
                <a:solidFill>
                  <a:prstClr val="black"/>
                </a:solidFill>
              </a:rPr>
              <a:t> Bär: </a:t>
            </a:r>
            <a:r>
              <a:rPr lang="de-DE" sz="1400" dirty="0">
                <a:solidFill>
                  <a:prstClr val="black"/>
                </a:solidFill>
              </a:rPr>
              <a:t>„Bauchweh-Bär“: tröstet und erkennt </a:t>
            </a:r>
          </a:p>
          <a:p>
            <a:pPr lvl="0">
              <a:defRPr/>
            </a:pPr>
            <a:r>
              <a:rPr lang="de-DE" sz="1400" dirty="0">
                <a:solidFill>
                  <a:prstClr val="black"/>
                </a:solidFill>
              </a:rPr>
              <a:t>Situationen, die Bauchgrummeln verursachen.</a:t>
            </a:r>
          </a:p>
          <a:p>
            <a:pPr lvl="0">
              <a:defRPr/>
            </a:pPr>
            <a:endParaRPr lang="de-DE" sz="1400" dirty="0">
              <a:solidFill>
                <a:prstClr val="black"/>
              </a:solidFill>
            </a:endParaRPr>
          </a:p>
          <a:p>
            <a:pPr lvl="0">
              <a:defRPr/>
            </a:pPr>
            <a:endParaRPr lang="de-DE" dirty="0">
              <a:solidFill>
                <a:prstClr val="black"/>
              </a:solidFill>
            </a:endParaRPr>
          </a:p>
        </p:txBody>
      </p:sp>
      <p:sp>
        <p:nvSpPr>
          <p:cNvPr id="4" name="Textfeld 3">
            <a:extLst>
              <a:ext uri="{FF2B5EF4-FFF2-40B4-BE49-F238E27FC236}">
                <a16:creationId xmlns:a16="http://schemas.microsoft.com/office/drawing/2014/main" id="{99238BF9-EB6D-4BD6-9BDE-FAD291E46268}"/>
              </a:ext>
            </a:extLst>
          </p:cNvPr>
          <p:cNvSpPr txBox="1"/>
          <p:nvPr/>
        </p:nvSpPr>
        <p:spPr>
          <a:xfrm flipH="1">
            <a:off x="7952260" y="2579014"/>
            <a:ext cx="3016250"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pic>
        <p:nvPicPr>
          <p:cNvPr id="7" name="Grafik 6" descr="Ein Bild, das drinnen enthält.&#10;&#10;Automatisch generierte Beschreibung">
            <a:extLst>
              <a:ext uri="{FF2B5EF4-FFF2-40B4-BE49-F238E27FC236}">
                <a16:creationId xmlns:a16="http://schemas.microsoft.com/office/drawing/2014/main" id="{8C957AC3-017E-34B7-591B-51E884DA6B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0572" y="2778353"/>
            <a:ext cx="5533228" cy="3112441"/>
          </a:xfrm>
          <a:prstGeom prst="rect">
            <a:avLst/>
          </a:prstGeom>
        </p:spPr>
      </p:pic>
      <p:pic>
        <p:nvPicPr>
          <p:cNvPr id="8" name="Grafik 7">
            <a:extLst>
              <a:ext uri="{FF2B5EF4-FFF2-40B4-BE49-F238E27FC236}">
                <a16:creationId xmlns:a16="http://schemas.microsoft.com/office/drawing/2014/main" id="{822E0306-0C59-48C8-9E94-9DE508266A0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9219" y="482966"/>
            <a:ext cx="1118004" cy="1140264"/>
          </a:xfrm>
          <a:prstGeom prst="rect">
            <a:avLst/>
          </a:prstGeom>
          <a:noFill/>
          <a:ln>
            <a:noFill/>
          </a:ln>
        </p:spPr>
      </p:pic>
    </p:spTree>
    <p:extLst>
      <p:ext uri="{BB962C8B-B14F-4D97-AF65-F5344CB8AC3E}">
        <p14:creationId xmlns:p14="http://schemas.microsoft.com/office/powerpoint/2010/main" val="3000107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a:t>
            </a:r>
            <a:r>
              <a:rPr lang="de-DE" sz="3200" dirty="0" err="1">
                <a:solidFill>
                  <a:schemeClr val="bg1">
                    <a:lumMod val="95000"/>
                  </a:schemeClr>
                </a:solidFill>
              </a:rPr>
              <a:t>Good</a:t>
            </a:r>
            <a:r>
              <a:rPr lang="de-DE" sz="3200" dirty="0">
                <a:solidFill>
                  <a:schemeClr val="bg1">
                    <a:lumMod val="95000"/>
                  </a:schemeClr>
                </a:solidFill>
              </a:rPr>
              <a:t>-Practice</a:t>
            </a:r>
          </a:p>
        </p:txBody>
      </p:sp>
      <p:sp>
        <p:nvSpPr>
          <p:cNvPr id="9" name="Textfeld 8">
            <a:extLst>
              <a:ext uri="{FF2B5EF4-FFF2-40B4-BE49-F238E27FC236}">
                <a16:creationId xmlns:a16="http://schemas.microsoft.com/office/drawing/2014/main" id="{99B82D92-A6F9-41EC-BCBE-21C171B8BE36}"/>
              </a:ext>
            </a:extLst>
          </p:cNvPr>
          <p:cNvSpPr txBox="1"/>
          <p:nvPr/>
        </p:nvSpPr>
        <p:spPr>
          <a:xfrm>
            <a:off x="812800" y="1690688"/>
            <a:ext cx="10515599" cy="5386090"/>
          </a:xfrm>
          <a:prstGeom prst="rect">
            <a:avLst/>
          </a:prstGeom>
          <a:noFill/>
        </p:spPr>
        <p:txBody>
          <a:bodyPr wrap="square" rtlCol="0">
            <a:spAutoFit/>
          </a:bodyPr>
          <a:lstStyle/>
          <a:p>
            <a:pPr lvl="0">
              <a:defRPr/>
            </a:pPr>
            <a:r>
              <a:rPr lang="de-DE" sz="3200" dirty="0"/>
              <a:t>Giraffensprache</a:t>
            </a:r>
            <a:endParaRPr lang="de-DE" sz="1400" b="1" dirty="0">
              <a:solidFill>
                <a:prstClr val="black"/>
              </a:solidFill>
            </a:endParaRPr>
          </a:p>
          <a:p>
            <a:pPr lvl="0">
              <a:defRPr/>
            </a:pPr>
            <a:endParaRPr lang="de-DE" sz="1400" b="1" dirty="0">
              <a:solidFill>
                <a:prstClr val="black"/>
              </a:solidFill>
            </a:endParaRPr>
          </a:p>
          <a:p>
            <a:pPr lvl="0">
              <a:defRPr/>
            </a:pPr>
            <a:r>
              <a:rPr lang="de-DE" sz="1400" b="1" dirty="0">
                <a:solidFill>
                  <a:prstClr val="black"/>
                </a:solidFill>
              </a:rPr>
              <a:t>Hinweis</a:t>
            </a:r>
          </a:p>
          <a:p>
            <a:pPr lvl="0">
              <a:defRPr/>
            </a:pPr>
            <a:r>
              <a:rPr lang="de-DE" sz="1400" dirty="0">
                <a:solidFill>
                  <a:prstClr val="black"/>
                </a:solidFill>
              </a:rPr>
              <a:t>Für ältere Schülerinnen und Schüler können Formulierungen in Form von Satzbausteinen zusätzlich zu den Bildkarten angeboten werden.</a:t>
            </a:r>
          </a:p>
          <a:p>
            <a:pPr lvl="0">
              <a:defRPr/>
            </a:pPr>
            <a:r>
              <a:rPr lang="de-DE" sz="1400" dirty="0">
                <a:solidFill>
                  <a:prstClr val="black"/>
                </a:solidFill>
              </a:rPr>
              <a:t>Diese können beispielsweise bei Konflikten auf dem Boden ausgelegt und Schritt für Schritt abgegangen werden. So werden die Kinder immer wieder an die verschiedenen Schritte der Giraffensprache erinnert. Es hat sich bewährt, diese zu laminieren oder auf Teppichfliesen drucken zu lassen.</a:t>
            </a:r>
          </a:p>
          <a:p>
            <a:pPr lvl="0">
              <a:defRPr/>
            </a:pPr>
            <a:endParaRPr lang="de-DE" sz="1400" dirty="0">
              <a:solidFill>
                <a:prstClr val="black"/>
              </a:solidFill>
            </a:endParaRPr>
          </a:p>
          <a:p>
            <a:pPr lvl="0">
              <a:defRPr/>
            </a:pPr>
            <a:endParaRPr lang="de-DE" sz="1400" dirty="0">
              <a:solidFill>
                <a:prstClr val="black"/>
              </a:solidFill>
            </a:endParaRPr>
          </a:p>
          <a:p>
            <a:pPr lvl="0">
              <a:defRPr/>
            </a:pPr>
            <a:endParaRPr lang="de-DE" sz="1400" dirty="0">
              <a:solidFill>
                <a:prstClr val="black"/>
              </a:solidFill>
            </a:endParaRPr>
          </a:p>
          <a:p>
            <a:pPr lvl="0">
              <a:defRPr/>
            </a:pPr>
            <a:endParaRPr lang="de-DE" sz="1400" dirty="0">
              <a:solidFill>
                <a:prstClr val="black"/>
              </a:solidFill>
            </a:endParaRPr>
          </a:p>
          <a:p>
            <a:pPr lvl="0">
              <a:defRPr/>
            </a:pPr>
            <a:endParaRPr lang="de-DE" sz="1400" dirty="0">
              <a:solidFill>
                <a:prstClr val="black"/>
              </a:solidFill>
            </a:endParaRPr>
          </a:p>
          <a:p>
            <a:pPr lvl="0">
              <a:defRPr/>
            </a:pPr>
            <a:endParaRPr lang="de-DE" sz="1400" dirty="0">
              <a:solidFill>
                <a:prstClr val="black"/>
              </a:solidFill>
            </a:endParaRPr>
          </a:p>
          <a:p>
            <a:pPr lvl="0">
              <a:defRPr/>
            </a:pPr>
            <a:endParaRPr lang="de-DE" sz="1400" dirty="0">
              <a:solidFill>
                <a:prstClr val="black"/>
              </a:solidFill>
            </a:endParaRPr>
          </a:p>
          <a:p>
            <a:pPr lvl="0">
              <a:defRPr/>
            </a:pPr>
            <a:r>
              <a:rPr lang="de-DE" sz="1400" dirty="0">
                <a:solidFill>
                  <a:prstClr val="black"/>
                </a:solidFill>
              </a:rPr>
              <a:t>Für die erste Klasse reichen Bildsymbole aus, die bei unterschiedlichen Kommunikationssituationen immer wieder als Erinnerungshilfen herangezogen werden können. Allerdings sollte ab der ersten Klasse auf wiederkehrende Sprachmuster geachtet werden, da sie die Kommunikation vereinfachen und sich die Schritte besser im Gedächtnis verankern. </a:t>
            </a:r>
          </a:p>
          <a:p>
            <a:pPr lvl="0">
              <a:defRPr/>
            </a:pPr>
            <a:endParaRPr lang="de-DE" sz="1400" dirty="0">
              <a:solidFill>
                <a:prstClr val="black"/>
              </a:solidFill>
            </a:endParaRPr>
          </a:p>
          <a:p>
            <a:pPr lvl="0">
              <a:defRPr/>
            </a:pPr>
            <a:endParaRPr lang="de-DE" sz="1400" dirty="0">
              <a:solidFill>
                <a:prstClr val="black"/>
              </a:solidFill>
            </a:endParaRPr>
          </a:p>
          <a:p>
            <a:pPr lvl="0">
              <a:defRPr/>
            </a:pPr>
            <a:endParaRPr lang="de-DE" sz="1400" dirty="0">
              <a:solidFill>
                <a:prstClr val="black"/>
              </a:solidFill>
            </a:endParaRPr>
          </a:p>
          <a:p>
            <a:pPr lvl="0">
              <a:defRPr/>
            </a:pPr>
            <a:r>
              <a:rPr lang="de-DE" sz="1400" dirty="0">
                <a:solidFill>
                  <a:prstClr val="black"/>
                </a:solidFill>
              </a:rPr>
              <a:t>Auf den folgenden Seiten finden Sie Satzbausteine und Bildkarten, die Sie für Ihren Unterricht nutzen können.</a:t>
            </a:r>
          </a:p>
          <a:p>
            <a:pPr lvl="0">
              <a:defRPr/>
            </a:pPr>
            <a:endParaRPr lang="de-DE" sz="1400" dirty="0">
              <a:solidFill>
                <a:prstClr val="black"/>
              </a:solidFill>
            </a:endParaRPr>
          </a:p>
          <a:p>
            <a:pPr lvl="0">
              <a:defRPr/>
            </a:pPr>
            <a:endParaRPr lang="de-DE" dirty="0">
              <a:solidFill>
                <a:prstClr val="black"/>
              </a:solidFill>
            </a:endParaRPr>
          </a:p>
        </p:txBody>
      </p:sp>
      <p:pic>
        <p:nvPicPr>
          <p:cNvPr id="8" name="Grafik 7">
            <a:extLst>
              <a:ext uri="{FF2B5EF4-FFF2-40B4-BE49-F238E27FC236}">
                <a16:creationId xmlns:a16="http://schemas.microsoft.com/office/drawing/2014/main" id="{822E0306-0C59-48C8-9E94-9DE508266A0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9219" y="482966"/>
            <a:ext cx="1118004" cy="1140264"/>
          </a:xfrm>
          <a:prstGeom prst="rect">
            <a:avLst/>
          </a:prstGeom>
          <a:noFill/>
          <a:ln>
            <a:noFill/>
          </a:ln>
        </p:spPr>
      </p:pic>
      <p:grpSp>
        <p:nvGrpSpPr>
          <p:cNvPr id="3" name="Gruppieren 2">
            <a:extLst>
              <a:ext uri="{FF2B5EF4-FFF2-40B4-BE49-F238E27FC236}">
                <a16:creationId xmlns:a16="http://schemas.microsoft.com/office/drawing/2014/main" id="{C0AAA376-9195-42B1-A9D1-BCCEED5DAFCB}"/>
              </a:ext>
            </a:extLst>
          </p:cNvPr>
          <p:cNvGrpSpPr/>
          <p:nvPr/>
        </p:nvGrpSpPr>
        <p:grpSpPr>
          <a:xfrm>
            <a:off x="863601" y="3627729"/>
            <a:ext cx="10449559" cy="1185122"/>
            <a:chOff x="904239" y="3735915"/>
            <a:chExt cx="10449559" cy="1185122"/>
          </a:xfrm>
        </p:grpSpPr>
        <p:pic>
          <p:nvPicPr>
            <p:cNvPr id="10" name="Grafik 9">
              <a:extLst>
                <a:ext uri="{FF2B5EF4-FFF2-40B4-BE49-F238E27FC236}">
                  <a16:creationId xmlns:a16="http://schemas.microsoft.com/office/drawing/2014/main" id="{1F8B2850-8890-4ECF-8756-E6F1B2FA01B2}"/>
                </a:ext>
              </a:extLst>
            </p:cNvPr>
            <p:cNvPicPr/>
            <p:nvPr/>
          </p:nvPicPr>
          <p:blipFill>
            <a:blip r:embed="rId3">
              <a:extLst>
                <a:ext uri="{28A0092B-C50C-407E-A947-70E740481C1C}">
                  <a14:useLocalDpi xmlns:a14="http://schemas.microsoft.com/office/drawing/2010/main" val="0"/>
                </a:ext>
              </a:extLst>
            </a:blip>
            <a:stretch>
              <a:fillRect/>
            </a:stretch>
          </p:blipFill>
          <p:spPr>
            <a:xfrm>
              <a:off x="904239" y="3735915"/>
              <a:ext cx="2366437" cy="1185122"/>
            </a:xfrm>
            <a:prstGeom prst="rect">
              <a:avLst/>
            </a:prstGeom>
          </p:spPr>
        </p:pic>
        <p:pic>
          <p:nvPicPr>
            <p:cNvPr id="11" name="Grafik 10">
              <a:extLst>
                <a:ext uri="{FF2B5EF4-FFF2-40B4-BE49-F238E27FC236}">
                  <a16:creationId xmlns:a16="http://schemas.microsoft.com/office/drawing/2014/main" id="{5E456A81-FA19-4EEA-8EB9-45F0D07A2E25}"/>
                </a:ext>
              </a:extLst>
            </p:cNvPr>
            <p:cNvPicPr/>
            <p:nvPr/>
          </p:nvPicPr>
          <p:blipFill>
            <a:blip r:embed="rId4">
              <a:extLst>
                <a:ext uri="{28A0092B-C50C-407E-A947-70E740481C1C}">
                  <a14:useLocalDpi xmlns:a14="http://schemas.microsoft.com/office/drawing/2010/main" val="0"/>
                </a:ext>
              </a:extLst>
            </a:blip>
            <a:stretch>
              <a:fillRect/>
            </a:stretch>
          </p:blipFill>
          <p:spPr>
            <a:xfrm>
              <a:off x="3562773" y="3735915"/>
              <a:ext cx="2366437" cy="1185122"/>
            </a:xfrm>
            <a:prstGeom prst="rect">
              <a:avLst/>
            </a:prstGeom>
          </p:spPr>
        </p:pic>
        <p:pic>
          <p:nvPicPr>
            <p:cNvPr id="12" name="Grafik 11">
              <a:extLst>
                <a:ext uri="{FF2B5EF4-FFF2-40B4-BE49-F238E27FC236}">
                  <a16:creationId xmlns:a16="http://schemas.microsoft.com/office/drawing/2014/main" id="{8FCF1F79-A413-4065-95A5-E5C1295AD768}"/>
                </a:ext>
              </a:extLst>
            </p:cNvPr>
            <p:cNvPicPr/>
            <p:nvPr/>
          </p:nvPicPr>
          <p:blipFill>
            <a:blip r:embed="rId5">
              <a:extLst>
                <a:ext uri="{28A0092B-C50C-407E-A947-70E740481C1C}">
                  <a14:useLocalDpi xmlns:a14="http://schemas.microsoft.com/office/drawing/2010/main" val="0"/>
                </a:ext>
              </a:extLst>
            </a:blip>
            <a:stretch>
              <a:fillRect/>
            </a:stretch>
          </p:blipFill>
          <p:spPr>
            <a:xfrm>
              <a:off x="6269565" y="3735915"/>
              <a:ext cx="2385061" cy="1185122"/>
            </a:xfrm>
            <a:prstGeom prst="rect">
              <a:avLst/>
            </a:prstGeom>
          </p:spPr>
        </p:pic>
        <p:pic>
          <p:nvPicPr>
            <p:cNvPr id="13" name="Grafik 12">
              <a:extLst>
                <a:ext uri="{FF2B5EF4-FFF2-40B4-BE49-F238E27FC236}">
                  <a16:creationId xmlns:a16="http://schemas.microsoft.com/office/drawing/2014/main" id="{F710072D-A9B2-43A2-8B12-50CBA827B623}"/>
                </a:ext>
              </a:extLst>
            </p:cNvPr>
            <p:cNvPicPr/>
            <p:nvPr/>
          </p:nvPicPr>
          <p:blipFill>
            <a:blip r:embed="rId6">
              <a:extLst>
                <a:ext uri="{28A0092B-C50C-407E-A947-70E740481C1C}">
                  <a14:useLocalDpi xmlns:a14="http://schemas.microsoft.com/office/drawing/2010/main" val="0"/>
                </a:ext>
              </a:extLst>
            </a:blip>
            <a:stretch>
              <a:fillRect/>
            </a:stretch>
          </p:blipFill>
          <p:spPr>
            <a:xfrm>
              <a:off x="8948416" y="3735915"/>
              <a:ext cx="2405382" cy="1185122"/>
            </a:xfrm>
            <a:prstGeom prst="rect">
              <a:avLst/>
            </a:prstGeom>
          </p:spPr>
        </p:pic>
      </p:grpSp>
      <p:pic>
        <p:nvPicPr>
          <p:cNvPr id="14" name="Grafik 13">
            <a:extLst>
              <a:ext uri="{FF2B5EF4-FFF2-40B4-BE49-F238E27FC236}">
                <a16:creationId xmlns:a16="http://schemas.microsoft.com/office/drawing/2014/main" id="{B7ABD453-C0C7-4ADE-B46F-D27C593CC9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534457" flipV="1">
            <a:off x="7281688" y="5433802"/>
            <a:ext cx="751425" cy="751425"/>
          </a:xfrm>
          <a:prstGeom prst="rect">
            <a:avLst/>
          </a:prstGeom>
        </p:spPr>
      </p:pic>
      <p:pic>
        <p:nvPicPr>
          <p:cNvPr id="15" name="Grafik 14">
            <a:extLst>
              <a:ext uri="{FF2B5EF4-FFF2-40B4-BE49-F238E27FC236}">
                <a16:creationId xmlns:a16="http://schemas.microsoft.com/office/drawing/2014/main" id="{ED380D25-566A-48BC-878B-53BEABCF7E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50344" y="5419645"/>
            <a:ext cx="760245" cy="760245"/>
          </a:xfrm>
          <a:prstGeom prst="rect">
            <a:avLst/>
          </a:prstGeom>
        </p:spPr>
      </p:pic>
      <p:pic>
        <p:nvPicPr>
          <p:cNvPr id="17" name="Grafik 16">
            <a:extLst>
              <a:ext uri="{FF2B5EF4-FFF2-40B4-BE49-F238E27FC236}">
                <a16:creationId xmlns:a16="http://schemas.microsoft.com/office/drawing/2014/main" id="{3747F7E6-3291-44A4-A253-4398BA72CD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96474" y="5439141"/>
            <a:ext cx="740749" cy="740749"/>
          </a:xfrm>
          <a:prstGeom prst="rect">
            <a:avLst/>
          </a:prstGeom>
        </p:spPr>
      </p:pic>
      <p:pic>
        <p:nvPicPr>
          <p:cNvPr id="20" name="Grafik 19">
            <a:extLst>
              <a:ext uri="{FF2B5EF4-FFF2-40B4-BE49-F238E27FC236}">
                <a16:creationId xmlns:a16="http://schemas.microsoft.com/office/drawing/2014/main" id="{F724A86D-6DF9-4FB9-9439-FAAF5CE6924F}"/>
              </a:ext>
            </a:extLst>
          </p:cNvPr>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rightnessContrast bright="20000" contrast="20000"/>
                    </a14:imgEffect>
                  </a14:imgLayer>
                </a14:imgProps>
              </a:ext>
            </a:extLst>
          </a:blip>
          <a:stretch>
            <a:fillRect/>
          </a:stretch>
        </p:blipFill>
        <p:spPr>
          <a:xfrm rot="789246">
            <a:off x="7048372" y="4057335"/>
            <a:ext cx="746168" cy="734151"/>
          </a:xfrm>
          <a:prstGeom prst="rect">
            <a:avLst/>
          </a:prstGeom>
        </p:spPr>
      </p:pic>
      <p:pic>
        <p:nvPicPr>
          <p:cNvPr id="22" name="Grafik 21">
            <a:extLst>
              <a:ext uri="{FF2B5EF4-FFF2-40B4-BE49-F238E27FC236}">
                <a16:creationId xmlns:a16="http://schemas.microsoft.com/office/drawing/2014/main" id="{1937E336-1997-44F4-B953-5CD7E0181F39}"/>
              </a:ext>
            </a:extLst>
          </p:cNvPr>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rightnessContrast bright="20000" contrast="20000"/>
                    </a14:imgEffect>
                  </a14:imgLayer>
                </a14:imgProps>
              </a:ext>
            </a:extLst>
          </a:blip>
          <a:stretch>
            <a:fillRect/>
          </a:stretch>
        </p:blipFill>
        <p:spPr>
          <a:xfrm rot="789246">
            <a:off x="9440594" y="5436020"/>
            <a:ext cx="734773" cy="782910"/>
          </a:xfrm>
          <a:prstGeom prst="rect">
            <a:avLst/>
          </a:prstGeom>
        </p:spPr>
      </p:pic>
    </p:spTree>
    <p:extLst>
      <p:ext uri="{BB962C8B-B14F-4D97-AF65-F5344CB8AC3E}">
        <p14:creationId xmlns:p14="http://schemas.microsoft.com/office/powerpoint/2010/main" val="155771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solidFill>
            <a:schemeClr val="tx2">
              <a:lumMod val="75000"/>
            </a:schemeClr>
          </a:solidFill>
        </p:spPr>
        <p:txBody>
          <a:bodyPr>
            <a:normAutofit/>
          </a:bodyPr>
          <a:lstStyle/>
          <a:p>
            <a:r>
              <a:rPr lang="de-DE" sz="3200" dirty="0">
                <a:solidFill>
                  <a:schemeClr val="bg1">
                    <a:lumMod val="95000"/>
                  </a:schemeClr>
                </a:solidFill>
              </a:rPr>
              <a:t>                                               Materialien </a:t>
            </a:r>
            <a:r>
              <a:rPr lang="de-DE" sz="3200" dirty="0" err="1">
                <a:solidFill>
                  <a:schemeClr val="bg1">
                    <a:lumMod val="95000"/>
                  </a:schemeClr>
                </a:solidFill>
              </a:rPr>
              <a:t>Good</a:t>
            </a:r>
            <a:r>
              <a:rPr lang="de-DE" sz="3200" dirty="0">
                <a:solidFill>
                  <a:schemeClr val="bg1">
                    <a:lumMod val="95000"/>
                  </a:schemeClr>
                </a:solidFill>
              </a:rPr>
              <a:t>-Practice</a:t>
            </a:r>
          </a:p>
        </p:txBody>
      </p:sp>
      <p:sp>
        <p:nvSpPr>
          <p:cNvPr id="4" name="Textfeld 3">
            <a:extLst>
              <a:ext uri="{FF2B5EF4-FFF2-40B4-BE49-F238E27FC236}">
                <a16:creationId xmlns:a16="http://schemas.microsoft.com/office/drawing/2014/main" id="{99238BF9-EB6D-4BD6-9BDE-FAD291E46268}"/>
              </a:ext>
            </a:extLst>
          </p:cNvPr>
          <p:cNvSpPr txBox="1"/>
          <p:nvPr/>
        </p:nvSpPr>
        <p:spPr>
          <a:xfrm flipH="1">
            <a:off x="7952260" y="2579014"/>
            <a:ext cx="3016250"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pic>
        <p:nvPicPr>
          <p:cNvPr id="8" name="Grafik 7">
            <a:extLst>
              <a:ext uri="{FF2B5EF4-FFF2-40B4-BE49-F238E27FC236}">
                <a16:creationId xmlns:a16="http://schemas.microsoft.com/office/drawing/2014/main" id="{822E0306-0C59-48C8-9E94-9DE508266A0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9219" y="482966"/>
            <a:ext cx="1118004" cy="1140264"/>
          </a:xfrm>
          <a:prstGeom prst="rect">
            <a:avLst/>
          </a:prstGeom>
          <a:noFill/>
          <a:ln>
            <a:noFill/>
          </a:ln>
        </p:spPr>
      </p:pic>
      <p:sp>
        <p:nvSpPr>
          <p:cNvPr id="12" name="Rectangle 11">
            <a:extLst>
              <a:ext uri="{FF2B5EF4-FFF2-40B4-BE49-F238E27FC236}">
                <a16:creationId xmlns:a16="http://schemas.microsoft.com/office/drawing/2014/main" id="{94203F80-EC34-439F-ADB0-368744E718F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Rectangle 12">
            <a:extLst>
              <a:ext uri="{FF2B5EF4-FFF2-40B4-BE49-F238E27FC236}">
                <a16:creationId xmlns:a16="http://schemas.microsoft.com/office/drawing/2014/main" id="{664CADF2-D68A-425C-8B2E-4C34BBE41C5E}"/>
              </a:ext>
            </a:extLst>
          </p:cNvPr>
          <p:cNvSpPr>
            <a:spLocks noChangeArrowheads="1"/>
          </p:cNvSpPr>
          <p:nvPr/>
        </p:nvSpPr>
        <p:spPr bwMode="auto">
          <a:xfrm>
            <a:off x="838200" y="1496777"/>
            <a:ext cx="10515600" cy="5078313"/>
          </a:xfrm>
          <a:prstGeom prst="rect">
            <a:avLst/>
          </a:prstGeom>
          <a:solidFill>
            <a:schemeClr val="accent5">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Ich sehe/höre: ...</a:t>
            </a:r>
            <a:endParaRPr lang="de-DE" altLang="de-DE" sz="8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8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Ich habe gesehen/gehört: …</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36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pic>
        <p:nvPicPr>
          <p:cNvPr id="15" name="Grafik 14">
            <a:extLst>
              <a:ext uri="{FF2B5EF4-FFF2-40B4-BE49-F238E27FC236}">
                <a16:creationId xmlns:a16="http://schemas.microsoft.com/office/drawing/2014/main" id="{08275063-4819-4FF2-B6AD-3D5665E7E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5871" y="1972990"/>
            <a:ext cx="2912019" cy="2912019"/>
          </a:xfrm>
          <a:prstGeom prst="rect">
            <a:avLst/>
          </a:prstGeom>
        </p:spPr>
      </p:pic>
    </p:spTree>
    <p:extLst>
      <p:ext uri="{BB962C8B-B14F-4D97-AF65-F5344CB8AC3E}">
        <p14:creationId xmlns:p14="http://schemas.microsoft.com/office/powerpoint/2010/main" val="3792545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6FBF8-B0C9-4DA9-9847-1F64F350A27C}"/>
              </a:ext>
            </a:extLst>
          </p:cNvPr>
          <p:cNvSpPr>
            <a:spLocks noGrp="1"/>
          </p:cNvSpPr>
          <p:nvPr>
            <p:ph type="title"/>
          </p:nvPr>
        </p:nvSpPr>
        <p:spPr>
          <a:xfrm>
            <a:off x="870758" y="284770"/>
            <a:ext cx="10515600" cy="1325563"/>
          </a:xfrm>
          <a:solidFill>
            <a:schemeClr val="tx2">
              <a:lumMod val="75000"/>
            </a:schemeClr>
          </a:solidFill>
        </p:spPr>
        <p:txBody>
          <a:bodyPr>
            <a:normAutofit/>
          </a:bodyPr>
          <a:lstStyle/>
          <a:p>
            <a:r>
              <a:rPr lang="de-DE" sz="3200" dirty="0">
                <a:solidFill>
                  <a:schemeClr val="bg1">
                    <a:lumMod val="95000"/>
                  </a:schemeClr>
                </a:solidFill>
              </a:rPr>
              <a:t>                                               Materialien </a:t>
            </a:r>
            <a:r>
              <a:rPr lang="de-DE" sz="3200" dirty="0" err="1">
                <a:solidFill>
                  <a:schemeClr val="bg1">
                    <a:lumMod val="95000"/>
                  </a:schemeClr>
                </a:solidFill>
              </a:rPr>
              <a:t>Good</a:t>
            </a:r>
            <a:r>
              <a:rPr lang="de-DE" sz="3200" dirty="0">
                <a:solidFill>
                  <a:schemeClr val="bg1">
                    <a:lumMod val="95000"/>
                  </a:schemeClr>
                </a:solidFill>
              </a:rPr>
              <a:t>-Practice</a:t>
            </a:r>
          </a:p>
        </p:txBody>
      </p:sp>
      <p:sp>
        <p:nvSpPr>
          <p:cNvPr id="4" name="Textfeld 3">
            <a:extLst>
              <a:ext uri="{FF2B5EF4-FFF2-40B4-BE49-F238E27FC236}">
                <a16:creationId xmlns:a16="http://schemas.microsoft.com/office/drawing/2014/main" id="{99238BF9-EB6D-4BD6-9BDE-FAD291E46268}"/>
              </a:ext>
            </a:extLst>
          </p:cNvPr>
          <p:cNvSpPr txBox="1"/>
          <p:nvPr/>
        </p:nvSpPr>
        <p:spPr>
          <a:xfrm flipH="1">
            <a:off x="7952260" y="2579014"/>
            <a:ext cx="3016250"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pic>
        <p:nvPicPr>
          <p:cNvPr id="8" name="Grafik 7">
            <a:extLst>
              <a:ext uri="{FF2B5EF4-FFF2-40B4-BE49-F238E27FC236}">
                <a16:creationId xmlns:a16="http://schemas.microsoft.com/office/drawing/2014/main" id="{822E0306-0C59-48C8-9E94-9DE508266A0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9219" y="482966"/>
            <a:ext cx="1118004" cy="1140264"/>
          </a:xfrm>
          <a:prstGeom prst="rect">
            <a:avLst/>
          </a:prstGeom>
          <a:noFill/>
          <a:ln>
            <a:noFill/>
          </a:ln>
        </p:spPr>
      </p:pic>
      <p:sp>
        <p:nvSpPr>
          <p:cNvPr id="12" name="Rectangle 11">
            <a:extLst>
              <a:ext uri="{FF2B5EF4-FFF2-40B4-BE49-F238E27FC236}">
                <a16:creationId xmlns:a16="http://schemas.microsoft.com/office/drawing/2014/main" id="{94203F80-EC34-439F-ADB0-368744E718F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3" name="Rectangle 12">
            <a:extLst>
              <a:ext uri="{FF2B5EF4-FFF2-40B4-BE49-F238E27FC236}">
                <a16:creationId xmlns:a16="http://schemas.microsoft.com/office/drawing/2014/main" id="{664CADF2-D68A-425C-8B2E-4C34BBE41C5E}"/>
              </a:ext>
            </a:extLst>
          </p:cNvPr>
          <p:cNvSpPr>
            <a:spLocks noChangeArrowheads="1"/>
          </p:cNvSpPr>
          <p:nvPr/>
        </p:nvSpPr>
        <p:spPr bwMode="auto">
          <a:xfrm>
            <a:off x="868333" y="1610134"/>
            <a:ext cx="10515600" cy="4924425"/>
          </a:xfrm>
          <a:prstGeom prst="rect">
            <a:avLst/>
          </a:prstGeom>
          <a:solidFill>
            <a:schemeClr val="accent5">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3600" dirty="0">
              <a:latin typeface="Arial" panose="020B0604020202020204" pitchFamily="34" charset="0"/>
              <a:cs typeface="Arial" panose="020B0604020202020204" pitchFamily="34" charset="0"/>
            </a:endParaRPr>
          </a:p>
          <a:p>
            <a:pPr eaLnBrk="0" fontAlgn="base" hangingPunct="0">
              <a:spcBef>
                <a:spcPct val="0"/>
              </a:spcBef>
              <a:spcAft>
                <a:spcPct val="0"/>
              </a:spcAft>
            </a:pPr>
            <a:r>
              <a:rPr lang="de-DE" altLang="de-DE" sz="7200" dirty="0">
                <a:latin typeface="Arial" panose="020B0604020202020204" pitchFamily="34" charset="0"/>
                <a:ea typeface="Calibri" panose="020F0502020204030204" pitchFamily="34" charset="0"/>
                <a:cs typeface="Arial" panose="020B0604020202020204" pitchFamily="34" charset="0"/>
              </a:rPr>
              <a:t>  Ich fühle mich …</a:t>
            </a:r>
          </a:p>
          <a:p>
            <a:pPr eaLnBrk="0" fontAlgn="base" hangingPunct="0">
              <a:spcBef>
                <a:spcPct val="0"/>
              </a:spcBef>
              <a:spcAft>
                <a:spcPct val="0"/>
              </a:spcAft>
            </a:pPr>
            <a:endParaRPr lang="de-DE" altLang="de-DE" sz="7200"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r>
              <a:rPr lang="de-DE" altLang="de-DE" sz="7200" dirty="0">
                <a:latin typeface="Arial" panose="020B0604020202020204" pitchFamily="34" charset="0"/>
                <a:ea typeface="Calibri" panose="020F0502020204030204" pitchFamily="34" charset="0"/>
                <a:cs typeface="Arial" panose="020B0604020202020204" pitchFamily="34" charset="0"/>
              </a:rPr>
              <a:t>  Ich bin….</a:t>
            </a:r>
          </a:p>
          <a:p>
            <a:pPr eaLnBrk="0" fontAlgn="base" hangingPunct="0">
              <a:spcBef>
                <a:spcPct val="0"/>
              </a:spcBef>
              <a:spcAft>
                <a:spcPct val="0"/>
              </a:spcAft>
            </a:pPr>
            <a:endParaRPr lang="de-DE" altLang="de-DE"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dirty="0">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endParaRPr lang="de-DE" altLang="de-DE" sz="100" dirty="0">
              <a:latin typeface="Arial" panose="020B0604020202020204" pitchFamily="34" charset="0"/>
              <a:cs typeface="Arial" panose="020B0604020202020204" pitchFamily="34" charset="0"/>
            </a:endParaRPr>
          </a:p>
          <a:p>
            <a:pPr eaLnBrk="0" fontAlgn="base" hangingPunct="0">
              <a:spcBef>
                <a:spcPct val="0"/>
              </a:spcBef>
              <a:spcAft>
                <a:spcPct val="0"/>
              </a:spcAft>
            </a:pPr>
            <a:r>
              <a:rPr lang="de-DE" altLang="de-DE" sz="100" dirty="0">
                <a:latin typeface="Arial" panose="020B0604020202020204" pitchFamily="34" charset="0"/>
                <a:cs typeface="Arial" panose="020B0604020202020204" pitchFamily="34" charset="0"/>
              </a:rPr>
              <a:t>Ich bin</a:t>
            </a:r>
            <a:endParaRPr lang="de-DE" altLang="de-DE" sz="100" dirty="0"/>
          </a:p>
        </p:txBody>
      </p:sp>
      <p:sp>
        <p:nvSpPr>
          <p:cNvPr id="3" name="Rectangle 2">
            <a:extLst>
              <a:ext uri="{FF2B5EF4-FFF2-40B4-BE49-F238E27FC236}">
                <a16:creationId xmlns:a16="http://schemas.microsoft.com/office/drawing/2014/main" id="{B1F53211-EC17-40BE-8894-12AC34414B2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7" name="Grafik 6">
            <a:extLst>
              <a:ext uri="{FF2B5EF4-FFF2-40B4-BE49-F238E27FC236}">
                <a16:creationId xmlns:a16="http://schemas.microsoft.com/office/drawing/2014/main" id="{33D31862-2059-46EA-A68F-8274E0AC0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9835" y="3163789"/>
            <a:ext cx="2880366" cy="2880366"/>
          </a:xfrm>
          <a:prstGeom prst="rect">
            <a:avLst/>
          </a:prstGeom>
        </p:spPr>
      </p:pic>
    </p:spTree>
    <p:extLst>
      <p:ext uri="{BB962C8B-B14F-4D97-AF65-F5344CB8AC3E}">
        <p14:creationId xmlns:p14="http://schemas.microsoft.com/office/powerpoint/2010/main" val="1667865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724</Words>
  <Application>Microsoft Office PowerPoint</Application>
  <PresentationFormat>Breitbild</PresentationFormat>
  <Paragraphs>186</Paragraphs>
  <Slides>13</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13</vt:i4>
      </vt:variant>
    </vt:vector>
  </HeadingPairs>
  <TitlesOfParts>
    <vt:vector size="18" baseType="lpstr">
      <vt:lpstr>Arial</vt:lpstr>
      <vt:lpstr>Calibri</vt:lpstr>
      <vt:lpstr>Calibri Light</vt:lpstr>
      <vt:lpstr>Times New Roman</vt:lpstr>
      <vt:lpstr>Office</vt:lpstr>
      <vt:lpstr>Materialien MIT!  Good-Practice</vt:lpstr>
      <vt:lpstr>                                               Materialien Good-Practice</vt:lpstr>
      <vt:lpstr>                                               Materialien Good-Practice</vt:lpstr>
      <vt:lpstr>                                               Materialien Good-Practice</vt:lpstr>
      <vt:lpstr>                                               Materialien Good-Practice</vt:lpstr>
      <vt:lpstr>                                               Materialien Good-Practice</vt:lpstr>
      <vt:lpstr>                                               Materialien Good-Practice</vt:lpstr>
      <vt:lpstr>                                               Materialien Good-Practice</vt:lpstr>
      <vt:lpstr>                                               Materialien Good-Practice</vt:lpstr>
      <vt:lpstr>                                               Materialien Good-Practice</vt:lpstr>
      <vt:lpstr>                                               Materialien Good-Practice</vt:lpstr>
      <vt:lpstr>                                               Materialien Good-Practice</vt:lpstr>
      <vt:lpstr>                                               Materialien Good-Practice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Materialien MIT!  Good-Practice</dc:title>
  <dc:creator>Barbara Zauner</dc:creator>
  <cp:lastModifiedBy>Barbara Zauner</cp:lastModifiedBy>
  <cp:revision>49</cp:revision>
  <dcterms:created xsi:type="dcterms:W3CDTF">2022-12-06T10:48:48Z</dcterms:created>
  <dcterms:modified xsi:type="dcterms:W3CDTF">2023-11-16T11:15:00Z</dcterms:modified>
</cp:coreProperties>
</file>